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73" r:id="rId4"/>
    <p:sldId id="258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4" r:id="rId13"/>
    <p:sldId id="276" r:id="rId14"/>
    <p:sldId id="277" r:id="rId15"/>
    <p:sldId id="278" r:id="rId16"/>
    <p:sldId id="279" r:id="rId17"/>
    <p:sldId id="285" r:id="rId18"/>
    <p:sldId id="283" r:id="rId19"/>
    <p:sldId id="281" r:id="rId20"/>
    <p:sldId id="293" r:id="rId21"/>
    <p:sldId id="286" r:id="rId22"/>
    <p:sldId id="288" r:id="rId23"/>
    <p:sldId id="296" r:id="rId24"/>
    <p:sldId id="289" r:id="rId25"/>
    <p:sldId id="291" r:id="rId26"/>
    <p:sldId id="292" r:id="rId27"/>
    <p:sldId id="294" r:id="rId28"/>
    <p:sldId id="295" r:id="rId29"/>
    <p:sldId id="297" r:id="rId30"/>
    <p:sldId id="303" r:id="rId31"/>
    <p:sldId id="306" r:id="rId32"/>
    <p:sldId id="313" r:id="rId33"/>
    <p:sldId id="304" r:id="rId34"/>
    <p:sldId id="299" r:id="rId35"/>
    <p:sldId id="314" r:id="rId36"/>
    <p:sldId id="305" r:id="rId37"/>
    <p:sldId id="315" r:id="rId38"/>
    <p:sldId id="310" r:id="rId39"/>
    <p:sldId id="311" r:id="rId40"/>
    <p:sldId id="312" r:id="rId41"/>
    <p:sldId id="307" r:id="rId42"/>
    <p:sldId id="308" r:id="rId43"/>
    <p:sldId id="309" r:id="rId44"/>
    <p:sldId id="275" r:id="rId45"/>
    <p:sldId id="317" r:id="rId46"/>
    <p:sldId id="318" r:id="rId47"/>
    <p:sldId id="316" r:id="rId48"/>
    <p:sldId id="26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5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9DED2-BFA2-42CD-89B1-52ED6EA2B71F}" v="62" dt="2024-07-10T10:01:34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22:56:01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24575,'22'2'0,"0"0"0,32 7 0,-13-1 0,-10-3 0,0 2 0,0 1 0,33 13 0,-58-18 0,0 1 0,-1-1 0,0 1 0,1 0 0,-1 0 0,5 5 0,-4-3 0,0-1 0,0 0 0,13 8 0,23 5 0,-35-16 0,0 0 0,0 1 0,0 0 0,0 1 0,-1 0 0,1 0 0,9 8 0,-4-2 0,1-1 0,22 13 0,-22-14 0,0 0 0,23 20 0,46 44 0,-63-57 0,39 22 0,-41-28 0,-1 1 0,-1 0 0,0 1 0,19 18 0,-31-25 0,1-1 0,0 0 0,0-1 0,0 1 0,0-1 0,0 0 0,0 0 0,1 0 0,-1 0 0,6 1 0,52 8 0,-6-1 0,-44-7 0,0 2 0,-1 0 0,0 0 0,0 1 0,12 9 0,-13-9 0,0 0 0,1-2 0,-1 1 0,1-1 0,0-1 0,0 0 0,1 0 0,-1-1 0,13 0 0,17 0 0,50-3 0,-22-2 0,-46 5 0,43 6 0,-42-3 0,40 0 0,-36-4 0,-4 0 0,28-4 0,-44 2 0,0 0 0,0 0 0,-1-1 0,1-1 0,-1 1 0,1-1 0,11-6 0,25-12 0,-33 17 0,-1-1 0,1 0 0,-2 0 0,11-8 0,-15 10 0,-1 1 0,1-1 0,-1 1 0,1 0 0,0 0 0,0 1 0,0-1 0,0 1 0,6-1 0,-6 2 0,1-1 0,-1 0 0,0-1 0,0 1 0,0-1 0,0 0 0,8-5 0,-7 3 0,11-8 0,0-1 0,19-17 0,19-20 0,-36 33 0,0 0 0,1 2 0,31-18 0,23-19 0,-58 40 0,-7 6 0,-1-1 0,0 0 0,14-16 0,-12 10 0,-1-1 0,-1 0 0,8-19 0,12-20 0,-19 40 0,-3 4 0,0-1 0,-1 1 0,8-20 0,-12 27 0,0 0 0,0 0 0,-1 0 0,1 0 0,-1 0 0,0-1 0,1 1 0,-1 0 0,0 0 0,0 0 0,0-1 0,-1 1 0,1 0 0,-1 0 0,1 0 0,-1-1 0,0 1 0,1 0 0,-1 0 0,0 0 0,0 0 0,-1 0 0,1 0 0,0 1 0,-2-3 0,0 2 0,1 0 0,-1 0 0,0 1 0,0-1 0,0 1 0,0-1 0,0 1 0,0 0 0,0 0 0,0 0 0,0 1 0,-1-1 0,-5 1 0,-49 1 0,36 1 0,-14-1 0,21-2 0,-1 1 0,0 1 0,1 1 0,-1 0 0,1 1 0,-1 0 0,1 1 0,-20 9 0,5 2 0,15-7 0,0 0 0,-1-2 0,-32 10 0,-51 5 0,94-19 33,-1-1 0,1 1 0,0 0-1,0 0 1,0 0 0,0 1 0,0 0 0,0 0-1,-8 7 1,8-6-315,0-1 0,0 1 0,-1-1-1,0 1 1,-11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4T22:56:06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0 24575,'-1'14'0,"0"0"0,-1 0 0,-1-1 0,0 0 0,-1 1 0,0-1 0,-1 0 0,-1-1 0,-10 18 0,15-27 0,-4 8 0,-1 0 0,2 0 0,0 0 0,0 0 0,-2 13 0,6-21 0,0-1 0,-1 0 0,1 1 0,0-1 0,0 0 0,0 1 0,0-1 0,0 0 0,1 1 0,-1-1 0,1 0 0,0 1 0,-1-1 0,1 0 0,0 0 0,0 0 0,1 0 0,-1 0 0,0 0 0,1 0 0,-1 0 0,1 0 0,-1-1 0,1 1 0,0-1 0,0 1 0,0-1 0,0 0 0,0 1 0,0-1 0,0 0 0,4 1 0,18 8 0,0 1 0,-1 2 0,0 0 0,0 1 0,-2 1 0,27 25 0,-13-4-1365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65ACC-4A61-4D5F-998D-73AEC54578EA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9E6D4-F956-4C8C-BD64-700A39CEB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8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66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0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0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3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3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51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2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4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9E6D4-F956-4C8C-BD64-700A39CEB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1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4C83-F6E8-0AD9-10A7-2034B8F9A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F636-2EDF-7654-392A-B18FDCFF9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32B49D57-91E4-C32E-71A8-B88E47949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52" y="90578"/>
            <a:ext cx="1222634" cy="11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95E2-5A71-307A-1D94-33A873B2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25DC2-B497-6CF5-4F01-BBE813DBC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CD79-3A35-4008-1BBD-D8E1C1A6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00041-364F-80A6-F0D5-127F4212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BAC1-E825-FBA2-552B-0B4BF19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5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EFD65-442A-357A-D17B-E3CDCBF14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4DF5C-0605-9428-D48F-138C03919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22834-15B7-6F3A-1770-F2604FE72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3E6B8-B400-EBD9-66C6-20AA31FD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0B0D-61F0-8F79-5935-4D3A1B9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9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A74205-FEB7-9894-7CEF-D4666D073031}"/>
              </a:ext>
            </a:extLst>
          </p:cNvPr>
          <p:cNvSpPr/>
          <p:nvPr userDrawn="1"/>
        </p:nvSpPr>
        <p:spPr>
          <a:xfrm>
            <a:off x="646981" y="330618"/>
            <a:ext cx="10955547" cy="619407"/>
          </a:xfrm>
          <a:prstGeom prst="rect">
            <a:avLst/>
          </a:prstGeom>
          <a:solidFill>
            <a:srgbClr val="005B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5BB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E9059-F6D1-E6D8-8693-9DDFCA1D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81" y="231415"/>
            <a:ext cx="10955547" cy="8512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9860-3273-7E2A-4ECE-5256F118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1" y="1082616"/>
            <a:ext cx="10955547" cy="551659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FFC000"/>
              </a:buClr>
              <a:buFont typeface="Helvetica" panose="020B0604020202020204" pitchFamily="34" charset="0"/>
              <a:buChar char="●"/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61963" indent="-231775">
              <a:lnSpc>
                <a:spcPct val="100000"/>
              </a:lnSpc>
              <a:buClr>
                <a:schemeClr val="bg1">
                  <a:lumMod val="75000"/>
                </a:schemeClr>
              </a:buClr>
              <a:buFont typeface="Helvetica" panose="020B0604020202020204" pitchFamily="34" charset="0"/>
              <a:buChar char="●"/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lnSpc>
                <a:spcPct val="100000"/>
              </a:lnSpc>
              <a:defRPr sz="16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lnSpc>
                <a:spcPct val="100000"/>
              </a:lnSpc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lnSpc>
                <a:spcPct val="100000"/>
              </a:lnSpc>
              <a:defRPr sz="14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65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A1E6-87DB-D23C-8888-A1D1A0C7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F892-10DC-2082-E6EC-3A3D027E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4661A-2FBE-2594-7CBE-802CE547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D9DE7-321B-F6C2-EBFC-8643C05D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103B7-A0E9-7FFA-DCD8-306803E7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48F-24E9-980D-CB24-830E85B0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F1860-8CB4-88E8-210F-17D2C4C94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51EFB-AA8A-3C0C-A69B-2C22A447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6BCD1-0E31-011B-D4CC-B2F71262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83534-1E58-B109-01E9-3CF77786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56020-F077-0B55-382F-16379AC9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9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07DA-F078-83B9-45ED-4FE11242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4435D-A5DE-CD90-4B27-FCB50115B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0193-BECA-06CF-170E-89DE8CB11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DD565-91A5-B289-8808-4EBD5F671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19137-E36D-E8F8-81E9-BA00B3C00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BDFB3-2389-B0B8-F014-FC914593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1BA4F-DEE4-D084-5AA8-6C654EEF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0F398-0A2B-553D-4699-604B5494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0749-A48C-7C2C-75AA-549AC3F4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F739A-EC45-1952-F902-F1948250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82C4B-3B27-D618-C007-C117C340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88950-265A-CB3A-09AF-D56A0083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5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3E9314-8081-8486-901C-7D6A0759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DF0B7-8008-91EC-A155-EC3895F5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40EC9-567C-A5F7-D90C-CF7EC767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8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8C40-8EE1-06DE-9CF9-028A5E24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01D70-94F4-C9EA-15A7-C43918873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594D8-DFAD-C2BF-C002-3E11C008A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A286C-C775-9ED2-CE8C-88974ADA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A1C38-55A2-4D82-C53E-F66AA76B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4EADE-798D-88CF-C2D6-D53F64D3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0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78-E433-A506-8FC6-06F8AA88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873C1-316B-E2D4-2F4E-412D490C3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5B221-07D1-E399-61B0-29EAE9375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A3775-DFD1-547D-8DA0-F19106D7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CFDE-7B03-D9EC-64E5-5F3F2161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814A7-75D6-C35F-177F-5B8F76B7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AA3D4-D593-736F-BBD8-D34F8648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16A6C-796D-5B4E-C160-C12854CC6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069D3-B9F2-B387-295F-36E9436F1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C11E49-B0B3-4742-8F56-CBDEC4BE677F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1993-93ED-E5D7-5376-EC238C28A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C6A38-6DBF-B685-6D1A-88AC5E344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68A1A7-A09C-49BC-8F04-3AA2D45FD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3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5.png"/><Relationship Id="rId7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4.emf"/><Relationship Id="rId10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4F7A-7748-C7EF-F24E-3719F0D52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00" y="1599508"/>
            <a:ext cx="11040306" cy="182949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0000"/>
                </a:solidFill>
              </a:rPr>
              <a:t>Mixed Quantum-Classical</a:t>
            </a:r>
            <a:r>
              <a:rPr lang="en-US" sz="5400"/>
              <a:t> Methods based on </a:t>
            </a:r>
            <a:r>
              <a:rPr lang="en-US" sz="5400">
                <a:solidFill>
                  <a:srgbClr val="00B050"/>
                </a:solidFill>
              </a:rPr>
              <a:t>Exact Factorization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8C20C-DB85-56C2-36AC-04D73C86D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40" y="4116387"/>
            <a:ext cx="10561627" cy="242728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Daeho Han</a:t>
            </a:r>
          </a:p>
          <a:p>
            <a:endParaRPr lang="en-US"/>
          </a:p>
          <a:p>
            <a:r>
              <a:rPr lang="en-US"/>
              <a:t>Department of Chemistry,</a:t>
            </a:r>
          </a:p>
          <a:p>
            <a:r>
              <a:rPr lang="en-US"/>
              <a:t>University at Buffalo, SUNY</a:t>
            </a:r>
          </a:p>
          <a:p>
            <a:endParaRPr lang="en-US"/>
          </a:p>
          <a:p>
            <a:r>
              <a:rPr lang="en-US"/>
              <a:t>July 10, 2024</a:t>
            </a:r>
          </a:p>
        </p:txBody>
      </p:sp>
    </p:spTree>
    <p:extLst>
      <p:ext uri="{BB962C8B-B14F-4D97-AF65-F5344CB8AC3E}">
        <p14:creationId xmlns:p14="http://schemas.microsoft.com/office/powerpoint/2010/main" val="107102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Decoherence correction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“Overcoherence” problem: the decoherence is missing in the original electronic TDSE.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2068E9-510E-DEE4-6C93-0B7902637C52}"/>
              </a:ext>
            </a:extLst>
          </p:cNvPr>
          <p:cNvCxnSpPr/>
          <p:nvPr/>
        </p:nvCxnSpPr>
        <p:spPr>
          <a:xfrm>
            <a:off x="1005721" y="6232400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3CD7EA-E9DC-1414-C0CF-DA6EB4148BBB}"/>
              </a:ext>
            </a:extLst>
          </p:cNvPr>
          <p:cNvSpPr txBox="1"/>
          <p:nvPr/>
        </p:nvSpPr>
        <p:spPr>
          <a:xfrm>
            <a:off x="5505461" y="6138217"/>
            <a:ext cx="65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832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08B15-C237-2C90-2D38-B69B503FD7FD}"/>
              </a:ext>
            </a:extLst>
          </p:cNvPr>
          <p:cNvGrpSpPr/>
          <p:nvPr/>
        </p:nvGrpSpPr>
        <p:grpSpPr>
          <a:xfrm>
            <a:off x="1303187" y="5527392"/>
            <a:ext cx="569973" cy="686407"/>
            <a:chOff x="3022600" y="1130300"/>
            <a:chExt cx="5994400" cy="45974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AE6B57-F80F-6CC7-7741-2757EDA9C946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A55FB4-5907-955F-5B19-7BECB6C45321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1D02A-5ED8-6027-BC59-E7ACCF13C9AC}"/>
              </a:ext>
            </a:extLst>
          </p:cNvPr>
          <p:cNvGrpSpPr/>
          <p:nvPr/>
        </p:nvGrpSpPr>
        <p:grpSpPr>
          <a:xfrm>
            <a:off x="2166611" y="5671517"/>
            <a:ext cx="801313" cy="541850"/>
            <a:chOff x="3022600" y="1130300"/>
            <a:chExt cx="5994400" cy="45974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D7D223-78A0-1498-F851-EC315049D41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A690B6-AFF5-B7B1-E43B-F32F2B7BC38C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002B8-13FB-2176-F1A1-3F7B9BAB2CCE}"/>
              </a:ext>
            </a:extLst>
          </p:cNvPr>
          <p:cNvGrpSpPr/>
          <p:nvPr/>
        </p:nvGrpSpPr>
        <p:grpSpPr>
          <a:xfrm>
            <a:off x="2166611" y="6182830"/>
            <a:ext cx="801313" cy="30245"/>
            <a:chOff x="3022600" y="1130300"/>
            <a:chExt cx="5994400" cy="45974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84F06D-6B98-2400-C79D-97C86BB0B7C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B312C3-1109-E277-7D3E-C995086BF92B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43125-7D10-B0DF-01DF-42D744046633}"/>
              </a:ext>
            </a:extLst>
          </p:cNvPr>
          <p:cNvGrpSpPr/>
          <p:nvPr/>
        </p:nvGrpSpPr>
        <p:grpSpPr>
          <a:xfrm>
            <a:off x="3139484" y="5810710"/>
            <a:ext cx="569973" cy="400590"/>
            <a:chOff x="3022600" y="1130300"/>
            <a:chExt cx="5994400" cy="4597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FE0831-C937-4804-4270-6D6D2AF757BB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9AFF52-9506-5437-4A0E-F9B9236B07C5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3771A-DF88-A515-DE53-05A0491A297B}"/>
              </a:ext>
            </a:extLst>
          </p:cNvPr>
          <p:cNvGrpSpPr/>
          <p:nvPr/>
        </p:nvGrpSpPr>
        <p:grpSpPr>
          <a:xfrm>
            <a:off x="3367696" y="5985282"/>
            <a:ext cx="678854" cy="226361"/>
            <a:chOff x="3022600" y="1130300"/>
            <a:chExt cx="5994400" cy="45974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553CF3-E3A3-2527-9611-6C469F28A6CF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FDB8BF4-6D53-8396-B8B7-66A13AF48ECA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70B40B-762A-C68A-E8CF-DE36F9412D02}"/>
              </a:ext>
            </a:extLst>
          </p:cNvPr>
          <p:cNvGrpSpPr/>
          <p:nvPr/>
        </p:nvGrpSpPr>
        <p:grpSpPr>
          <a:xfrm>
            <a:off x="4449801" y="5770875"/>
            <a:ext cx="396587" cy="439066"/>
            <a:chOff x="3022600" y="1130300"/>
            <a:chExt cx="5994400" cy="45974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9E7CD-1163-2716-7C22-E1B37C9A282A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424B2-CF3F-CC09-E5D7-3196D1DCC488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1673E9-10BA-E833-8BCA-6C2EB270BB9C}"/>
              </a:ext>
            </a:extLst>
          </p:cNvPr>
          <p:cNvGrpSpPr/>
          <p:nvPr/>
        </p:nvGrpSpPr>
        <p:grpSpPr>
          <a:xfrm>
            <a:off x="4914496" y="5935185"/>
            <a:ext cx="334784" cy="279006"/>
            <a:chOff x="3022600" y="1130300"/>
            <a:chExt cx="5994400" cy="4597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7D0B0B-6A89-62A7-9AD2-BC8D2D66E1E2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D947C6-5A86-2855-2E5D-0AC927C73726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889B4-5E65-27D5-754A-89D711C0BE5B}"/>
              </a:ext>
            </a:extLst>
          </p:cNvPr>
          <p:cNvSpPr/>
          <p:nvPr/>
        </p:nvSpPr>
        <p:spPr>
          <a:xfrm>
            <a:off x="1090562" y="2652631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CE2E58-A404-66A4-01A2-5F98538CBF36}"/>
              </a:ext>
            </a:extLst>
          </p:cNvPr>
          <p:cNvSpPr/>
          <p:nvPr/>
        </p:nvSpPr>
        <p:spPr>
          <a:xfrm>
            <a:off x="1062865" y="3989714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E6F5D8-ACBC-B768-5711-70370E725FA9}"/>
              </a:ext>
            </a:extLst>
          </p:cNvPr>
          <p:cNvSpPr/>
          <p:nvPr/>
        </p:nvSpPr>
        <p:spPr>
          <a:xfrm>
            <a:off x="2095655" y="4394526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E72053-8F74-8386-703B-2A853F2411B8}"/>
              </a:ext>
            </a:extLst>
          </p:cNvPr>
          <p:cNvSpPr/>
          <p:nvPr/>
        </p:nvSpPr>
        <p:spPr>
          <a:xfrm>
            <a:off x="2874589" y="5025292"/>
            <a:ext cx="1837266" cy="425000"/>
          </a:xfrm>
          <a:custGeom>
            <a:avLst/>
            <a:gdLst>
              <a:gd name="connsiteX0" fmla="*/ 0 w 1794934"/>
              <a:gd name="connsiteY0" fmla="*/ 292100 h 425000"/>
              <a:gd name="connsiteX1" fmla="*/ 169334 w 1794934"/>
              <a:gd name="connsiteY1" fmla="*/ 309034 h 425000"/>
              <a:gd name="connsiteX2" fmla="*/ 338667 w 1794934"/>
              <a:gd name="connsiteY2" fmla="*/ 364067 h 425000"/>
              <a:gd name="connsiteX3" fmla="*/ 512234 w 1794934"/>
              <a:gd name="connsiteY3" fmla="*/ 406400 h 425000"/>
              <a:gd name="connsiteX4" fmla="*/ 719667 w 1794934"/>
              <a:gd name="connsiteY4" fmla="*/ 423334 h 425000"/>
              <a:gd name="connsiteX5" fmla="*/ 889000 w 1794934"/>
              <a:gd name="connsiteY5" fmla="*/ 419100 h 425000"/>
              <a:gd name="connsiteX6" fmla="*/ 1138767 w 1794934"/>
              <a:gd name="connsiteY6" fmla="*/ 376767 h 425000"/>
              <a:gd name="connsiteX7" fmla="*/ 1388534 w 1794934"/>
              <a:gd name="connsiteY7" fmla="*/ 270934 h 425000"/>
              <a:gd name="connsiteX8" fmla="*/ 1617134 w 1794934"/>
              <a:gd name="connsiteY8" fmla="*/ 139700 h 425000"/>
              <a:gd name="connsiteX9" fmla="*/ 1794934 w 1794934"/>
              <a:gd name="connsiteY9" fmla="*/ 0 h 4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4934" h="425000">
                <a:moveTo>
                  <a:pt x="0" y="292100"/>
                </a:moveTo>
                <a:cubicBezTo>
                  <a:pt x="56445" y="294570"/>
                  <a:pt x="112890" y="297040"/>
                  <a:pt x="169334" y="309034"/>
                </a:cubicBezTo>
                <a:cubicBezTo>
                  <a:pt x="225778" y="321028"/>
                  <a:pt x="281517" y="347839"/>
                  <a:pt x="338667" y="364067"/>
                </a:cubicBezTo>
                <a:cubicBezTo>
                  <a:pt x="395817" y="380295"/>
                  <a:pt x="448734" y="396522"/>
                  <a:pt x="512234" y="406400"/>
                </a:cubicBezTo>
                <a:cubicBezTo>
                  <a:pt x="575734" y="416278"/>
                  <a:pt x="656873" y="421217"/>
                  <a:pt x="719667" y="423334"/>
                </a:cubicBezTo>
                <a:cubicBezTo>
                  <a:pt x="782461" y="425451"/>
                  <a:pt x="819150" y="426861"/>
                  <a:pt x="889000" y="419100"/>
                </a:cubicBezTo>
                <a:cubicBezTo>
                  <a:pt x="958850" y="411339"/>
                  <a:pt x="1055511" y="401461"/>
                  <a:pt x="1138767" y="376767"/>
                </a:cubicBezTo>
                <a:cubicBezTo>
                  <a:pt x="1222023" y="352073"/>
                  <a:pt x="1308806" y="310445"/>
                  <a:pt x="1388534" y="270934"/>
                </a:cubicBezTo>
                <a:cubicBezTo>
                  <a:pt x="1468262" y="231423"/>
                  <a:pt x="1549401" y="184856"/>
                  <a:pt x="1617134" y="139700"/>
                </a:cubicBezTo>
                <a:cubicBezTo>
                  <a:pt x="1684867" y="94544"/>
                  <a:pt x="1739900" y="47272"/>
                  <a:pt x="1794934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FB308-9CB6-BB11-0BA8-3E111E314A60}"/>
              </a:ext>
            </a:extLst>
          </p:cNvPr>
          <p:cNvCxnSpPr>
            <a:cxnSpLocks/>
          </p:cNvCxnSpPr>
          <p:nvPr/>
        </p:nvCxnSpPr>
        <p:spPr>
          <a:xfrm>
            <a:off x="2895752" y="5079725"/>
            <a:ext cx="0" cy="2630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/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/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C573B37-F8D0-CBD8-479A-70D6DE0CBDB6}"/>
              </a:ext>
            </a:extLst>
          </p:cNvPr>
          <p:cNvSpPr/>
          <p:nvPr/>
        </p:nvSpPr>
        <p:spPr>
          <a:xfrm>
            <a:off x="1447800" y="3368040"/>
            <a:ext cx="632460" cy="990600"/>
          </a:xfrm>
          <a:custGeom>
            <a:avLst/>
            <a:gdLst>
              <a:gd name="connsiteX0" fmla="*/ 632460 w 632460"/>
              <a:gd name="connsiteY0" fmla="*/ 990600 h 990600"/>
              <a:gd name="connsiteX1" fmla="*/ 281940 w 632460"/>
              <a:gd name="connsiteY1" fmla="*/ 495300 h 990600"/>
              <a:gd name="connsiteX2" fmla="*/ 0 w 63246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460" h="990600">
                <a:moveTo>
                  <a:pt x="632460" y="990600"/>
                </a:moveTo>
                <a:cubicBezTo>
                  <a:pt x="509905" y="825500"/>
                  <a:pt x="387350" y="660400"/>
                  <a:pt x="281940" y="495300"/>
                </a:cubicBezTo>
                <a:cubicBezTo>
                  <a:pt x="176530" y="330200"/>
                  <a:pt x="88265" y="165100"/>
                  <a:pt x="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BBAB93-CE4F-21B9-C64F-5A20B6B027B4}"/>
              </a:ext>
            </a:extLst>
          </p:cNvPr>
          <p:cNvSpPr/>
          <p:nvPr/>
        </p:nvSpPr>
        <p:spPr>
          <a:xfrm>
            <a:off x="4709160" y="4274820"/>
            <a:ext cx="670560" cy="746760"/>
          </a:xfrm>
          <a:custGeom>
            <a:avLst/>
            <a:gdLst>
              <a:gd name="connsiteX0" fmla="*/ 0 w 670560"/>
              <a:gd name="connsiteY0" fmla="*/ 746760 h 746760"/>
              <a:gd name="connsiteX1" fmla="*/ 213360 w 670560"/>
              <a:gd name="connsiteY1" fmla="*/ 548640 h 746760"/>
              <a:gd name="connsiteX2" fmla="*/ 480060 w 670560"/>
              <a:gd name="connsiteY2" fmla="*/ 243840 h 746760"/>
              <a:gd name="connsiteX3" fmla="*/ 670560 w 670560"/>
              <a:gd name="connsiteY3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746760">
                <a:moveTo>
                  <a:pt x="0" y="746760"/>
                </a:moveTo>
                <a:cubicBezTo>
                  <a:pt x="66675" y="689610"/>
                  <a:pt x="133350" y="632460"/>
                  <a:pt x="213360" y="548640"/>
                </a:cubicBezTo>
                <a:cubicBezTo>
                  <a:pt x="293370" y="464820"/>
                  <a:pt x="403860" y="335280"/>
                  <a:pt x="480060" y="243840"/>
                </a:cubicBezTo>
                <a:cubicBezTo>
                  <a:pt x="556260" y="152400"/>
                  <a:pt x="613410" y="76200"/>
                  <a:pt x="67056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1EF657-586E-A1CD-D400-D13FD35258CB}"/>
              </a:ext>
            </a:extLst>
          </p:cNvPr>
          <p:cNvSpPr/>
          <p:nvPr/>
        </p:nvSpPr>
        <p:spPr>
          <a:xfrm>
            <a:off x="4999662" y="4523866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BD48C-B7F5-196D-2FD0-4056D5278804}"/>
              </a:ext>
            </a:extLst>
          </p:cNvPr>
          <p:cNvSpPr txBox="1"/>
          <p:nvPr/>
        </p:nvSpPr>
        <p:spPr>
          <a:xfrm>
            <a:off x="4915307" y="2648919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A2C67-F21B-756F-EE12-F185E4B47C78}"/>
              </a:ext>
            </a:extLst>
          </p:cNvPr>
          <p:cNvSpPr txBox="1"/>
          <p:nvPr/>
        </p:nvSpPr>
        <p:spPr>
          <a:xfrm>
            <a:off x="6294743" y="2650594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5231C-B85E-BBC6-798D-5B2B38FF11C6}"/>
              </a:ext>
            </a:extLst>
          </p:cNvPr>
          <p:cNvCxnSpPr/>
          <p:nvPr/>
        </p:nvCxnSpPr>
        <p:spPr>
          <a:xfrm flipV="1">
            <a:off x="7674179" y="2593163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220C50-B1F6-E66F-51CA-2D3216C83CEA}"/>
              </a:ext>
            </a:extLst>
          </p:cNvPr>
          <p:cNvCxnSpPr/>
          <p:nvPr/>
        </p:nvCxnSpPr>
        <p:spPr>
          <a:xfrm>
            <a:off x="7660927" y="4273734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A5F94E-6F55-B901-A47E-312DB823EFAA}"/>
              </a:ext>
            </a:extLst>
          </p:cNvPr>
          <p:cNvCxnSpPr/>
          <p:nvPr/>
        </p:nvCxnSpPr>
        <p:spPr>
          <a:xfrm flipV="1">
            <a:off x="7700683" y="4825741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A09A90-64BA-6C4E-4B96-B5DBFD9E3D7D}"/>
              </a:ext>
            </a:extLst>
          </p:cNvPr>
          <p:cNvCxnSpPr/>
          <p:nvPr/>
        </p:nvCxnSpPr>
        <p:spPr>
          <a:xfrm>
            <a:off x="7700683" y="6493060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/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blipFill>
                <a:blip r:embed="rId5"/>
                <a:stretch>
                  <a:fillRect l="-34615" r="-3076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/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blipFill>
                <a:blip r:embed="rId6"/>
                <a:stretch>
                  <a:fillRect l="-34615" r="-3076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015DEAA-A1C6-564A-E218-8D9876ADB7C3}"/>
              </a:ext>
            </a:extLst>
          </p:cNvPr>
          <p:cNvSpPr txBox="1"/>
          <p:nvPr/>
        </p:nvSpPr>
        <p:spPr>
          <a:xfrm rot="16200000">
            <a:off x="6907428" y="3183039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901CEA-3309-D4F5-DE6B-6ADD5DD47739}"/>
              </a:ext>
            </a:extLst>
          </p:cNvPr>
          <p:cNvSpPr txBox="1"/>
          <p:nvPr/>
        </p:nvSpPr>
        <p:spPr>
          <a:xfrm rot="16200000">
            <a:off x="6907428" y="541040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49BFC7-3DD7-1DCC-0C59-68400AFC20D0}"/>
              </a:ext>
            </a:extLst>
          </p:cNvPr>
          <p:cNvSpPr txBox="1"/>
          <p:nvPr/>
        </p:nvSpPr>
        <p:spPr>
          <a:xfrm>
            <a:off x="8554848" y="4460524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Actual dynamics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3491B0-A9C1-0E4F-B627-A40BA84E6690}"/>
              </a:ext>
            </a:extLst>
          </p:cNvPr>
          <p:cNvSpPr txBox="1"/>
          <p:nvPr/>
        </p:nvSpPr>
        <p:spPr>
          <a:xfrm>
            <a:off x="8554848" y="2188531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Traditional MQC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2F700D-8355-EE88-01D1-2B264EB1ECC6}"/>
              </a:ext>
            </a:extLst>
          </p:cNvPr>
          <p:cNvCxnSpPr>
            <a:cxnSpLocks/>
          </p:cNvCxnSpPr>
          <p:nvPr/>
        </p:nvCxnSpPr>
        <p:spPr>
          <a:xfrm>
            <a:off x="7871791" y="2996929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899254-EAF6-7FDF-ACBD-5CE25B337393}"/>
              </a:ext>
            </a:extLst>
          </p:cNvPr>
          <p:cNvCxnSpPr>
            <a:cxnSpLocks/>
          </p:cNvCxnSpPr>
          <p:nvPr/>
        </p:nvCxnSpPr>
        <p:spPr>
          <a:xfrm>
            <a:off x="7871791" y="4031215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D78260B-4191-7133-3552-158FC2FBA174}"/>
              </a:ext>
            </a:extLst>
          </p:cNvPr>
          <p:cNvCxnSpPr>
            <a:cxnSpLocks/>
          </p:cNvCxnSpPr>
          <p:nvPr/>
        </p:nvCxnSpPr>
        <p:spPr>
          <a:xfrm>
            <a:off x="7871791" y="5224298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42D345-D84C-04B8-E60F-0D521945119E}"/>
              </a:ext>
            </a:extLst>
          </p:cNvPr>
          <p:cNvCxnSpPr>
            <a:cxnSpLocks/>
          </p:cNvCxnSpPr>
          <p:nvPr/>
        </p:nvCxnSpPr>
        <p:spPr>
          <a:xfrm>
            <a:off x="7871791" y="6258584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/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blipFill>
                <a:blip r:embed="rId7"/>
                <a:stretch>
                  <a:fillRect l="-5530" r="-1843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0E5CD7-8B2D-DDF3-BC74-78F9C753DF33}"/>
              </a:ext>
            </a:extLst>
          </p:cNvPr>
          <p:cNvCxnSpPr>
            <a:cxnSpLocks/>
          </p:cNvCxnSpPr>
          <p:nvPr/>
        </p:nvCxnSpPr>
        <p:spPr>
          <a:xfrm>
            <a:off x="8640934" y="2984229"/>
            <a:ext cx="973852" cy="59717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8077A4-B41A-7CEA-AE6F-E523DF4BAC47}"/>
              </a:ext>
            </a:extLst>
          </p:cNvPr>
          <p:cNvCxnSpPr>
            <a:cxnSpLocks/>
          </p:cNvCxnSpPr>
          <p:nvPr/>
        </p:nvCxnSpPr>
        <p:spPr>
          <a:xfrm>
            <a:off x="8650880" y="5203554"/>
            <a:ext cx="1733043" cy="106271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29BA004-4913-67C2-563F-ED717027A963}"/>
              </a:ext>
            </a:extLst>
          </p:cNvPr>
          <p:cNvCxnSpPr>
            <a:cxnSpLocks/>
          </p:cNvCxnSpPr>
          <p:nvPr/>
        </p:nvCxnSpPr>
        <p:spPr>
          <a:xfrm flipV="1">
            <a:off x="8646569" y="3424437"/>
            <a:ext cx="973852" cy="5971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C563A0-3C28-67A3-C019-682A07C6DA73}"/>
              </a:ext>
            </a:extLst>
          </p:cNvPr>
          <p:cNvCxnSpPr>
            <a:cxnSpLocks/>
          </p:cNvCxnSpPr>
          <p:nvPr/>
        </p:nvCxnSpPr>
        <p:spPr>
          <a:xfrm flipV="1">
            <a:off x="8644206" y="5203554"/>
            <a:ext cx="1721913" cy="10558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6F7F47B-E3D9-C1D5-6634-25B8E040DD67}"/>
              </a:ext>
            </a:extLst>
          </p:cNvPr>
          <p:cNvCxnSpPr>
            <a:cxnSpLocks/>
          </p:cNvCxnSpPr>
          <p:nvPr/>
        </p:nvCxnSpPr>
        <p:spPr>
          <a:xfrm>
            <a:off x="9614786" y="3426238"/>
            <a:ext cx="13580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AB82266-2677-CFE7-8A8C-96388DA06DFD}"/>
              </a:ext>
            </a:extLst>
          </p:cNvPr>
          <p:cNvCxnSpPr>
            <a:cxnSpLocks/>
          </p:cNvCxnSpPr>
          <p:nvPr/>
        </p:nvCxnSpPr>
        <p:spPr>
          <a:xfrm>
            <a:off x="9585680" y="3581400"/>
            <a:ext cx="1387120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58090E8-16A1-18E5-F0E6-F9A01CFB03E3}"/>
              </a:ext>
            </a:extLst>
          </p:cNvPr>
          <p:cNvCxnSpPr>
            <a:cxnSpLocks/>
          </p:cNvCxnSpPr>
          <p:nvPr/>
        </p:nvCxnSpPr>
        <p:spPr>
          <a:xfrm>
            <a:off x="10366119" y="6266265"/>
            <a:ext cx="606681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35A5EF-5F88-FF44-E9CE-AE3987184975}"/>
              </a:ext>
            </a:extLst>
          </p:cNvPr>
          <p:cNvCxnSpPr>
            <a:cxnSpLocks/>
          </p:cNvCxnSpPr>
          <p:nvPr/>
        </p:nvCxnSpPr>
        <p:spPr>
          <a:xfrm>
            <a:off x="10340719" y="5224298"/>
            <a:ext cx="6066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C60128-D8FD-5A3A-86A5-863537D23900}"/>
              </a:ext>
            </a:extLst>
          </p:cNvPr>
          <p:cNvCxnSpPr>
            <a:cxnSpLocks/>
          </p:cNvCxnSpPr>
          <p:nvPr/>
        </p:nvCxnSpPr>
        <p:spPr>
          <a:xfrm>
            <a:off x="9603344" y="2593163"/>
            <a:ext cx="15941" cy="166415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EAACA5-316C-8C25-DC84-5BB64709DDDA}"/>
              </a:ext>
            </a:extLst>
          </p:cNvPr>
          <p:cNvCxnSpPr>
            <a:cxnSpLocks/>
          </p:cNvCxnSpPr>
          <p:nvPr/>
        </p:nvCxnSpPr>
        <p:spPr>
          <a:xfrm>
            <a:off x="9618484" y="4869103"/>
            <a:ext cx="19856" cy="159972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F339DC1-8D21-9C8B-3F64-8CE1D90500EC}"/>
              </a:ext>
            </a:extLst>
          </p:cNvPr>
          <p:cNvSpPr/>
          <p:nvPr/>
        </p:nvSpPr>
        <p:spPr>
          <a:xfrm>
            <a:off x="9603344" y="2670392"/>
            <a:ext cx="219732" cy="175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BF806481-6DA2-FBA0-C054-63C0C245EBAF}"/>
              </a:ext>
            </a:extLst>
          </p:cNvPr>
          <p:cNvSpPr/>
          <p:nvPr/>
        </p:nvSpPr>
        <p:spPr>
          <a:xfrm>
            <a:off x="9619031" y="4923915"/>
            <a:ext cx="219732" cy="1757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1BCB2B-9FC9-9A43-B048-99142914C144}"/>
              </a:ext>
            </a:extLst>
          </p:cNvPr>
          <p:cNvSpPr txBox="1"/>
          <p:nvPr/>
        </p:nvSpPr>
        <p:spPr>
          <a:xfrm>
            <a:off x="9796444" y="2562229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Off-NAC region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1267E05-CCA1-C880-FAF8-C12A0191C53F}"/>
              </a:ext>
            </a:extLst>
          </p:cNvPr>
          <p:cNvSpPr txBox="1"/>
          <p:nvPr/>
        </p:nvSpPr>
        <p:spPr>
          <a:xfrm>
            <a:off x="9831290" y="4814709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Off-NAC region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039A62-CB35-9EE1-6ACE-4FA38252817B}"/>
              </a:ext>
            </a:extLst>
          </p:cNvPr>
          <p:cNvCxnSpPr>
            <a:cxnSpLocks/>
          </p:cNvCxnSpPr>
          <p:nvPr/>
        </p:nvCxnSpPr>
        <p:spPr>
          <a:xfrm flipV="1">
            <a:off x="5676900" y="1633701"/>
            <a:ext cx="2362200" cy="7380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9EEBE84-6B25-3E7D-FA79-423A86D01223}"/>
              </a:ext>
            </a:extLst>
          </p:cNvPr>
          <p:cNvSpPr txBox="1"/>
          <p:nvPr/>
        </p:nvSpPr>
        <p:spPr>
          <a:xfrm>
            <a:off x="7994504" y="1438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2778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potential energy surfaces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resolve this overcoherence problem, various decoherence-corrected methods have been developed. The decoherence correction has various types, which correct the electronic TDSE directly or decoherence times.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590BA1-B088-E4AB-9498-44693B33C2E1}"/>
              </a:ext>
            </a:extLst>
          </p:cNvPr>
          <p:cNvSpPr txBox="1"/>
          <p:nvPr/>
        </p:nvSpPr>
        <p:spPr>
          <a:xfrm>
            <a:off x="977853" y="2319302"/>
            <a:ext cx="4004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Simplified Decay of Mixing (SDM)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381229-43D9-0824-6CCC-D5EBBD83BD64}"/>
              </a:ext>
            </a:extLst>
          </p:cNvPr>
          <p:cNvSpPr txBox="1"/>
          <p:nvPr/>
        </p:nvSpPr>
        <p:spPr>
          <a:xfrm>
            <a:off x="977853" y="3180768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A-FSSH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DA6C01-BDB7-9B30-1A03-DE43A28580C2}"/>
              </a:ext>
            </a:extLst>
          </p:cNvPr>
          <p:cNvSpPr/>
          <p:nvPr/>
        </p:nvSpPr>
        <p:spPr>
          <a:xfrm>
            <a:off x="844143" y="2200628"/>
            <a:ext cx="10511695" cy="436456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770571-3E36-F8F3-E3CE-1A035B7467E5}"/>
              </a:ext>
            </a:extLst>
          </p:cNvPr>
          <p:cNvSpPr txBox="1"/>
          <p:nvPr/>
        </p:nvSpPr>
        <p:spPr>
          <a:xfrm>
            <a:off x="977852" y="4187350"/>
            <a:ext cx="575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Instantaneous Decoherence Approximation (IDA)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4DF5C9-E1E9-066C-87C1-9810E1C8F37C}"/>
              </a:ext>
            </a:extLst>
          </p:cNvPr>
          <p:cNvSpPr txBox="1"/>
          <p:nvPr/>
        </p:nvSpPr>
        <p:spPr>
          <a:xfrm>
            <a:off x="972268" y="5094529"/>
            <a:ext cx="6795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Mean-field dynamics with stochastic decoherence (MFSD)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5E3AFB-6987-1C14-DE05-580FD7F90075}"/>
              </a:ext>
            </a:extLst>
          </p:cNvPr>
          <p:cNvSpPr txBox="1"/>
          <p:nvPr/>
        </p:nvSpPr>
        <p:spPr>
          <a:xfrm>
            <a:off x="972268" y="5893971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Decoherence-Induced Surface Hopping (DISH)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F0792D3-3BF2-69DE-B440-E9842319979C}"/>
                  </a:ext>
                </a:extLst>
              </p:cNvPr>
              <p:cNvSpPr txBox="1"/>
              <p:nvPr/>
            </p:nvSpPr>
            <p:spPr>
              <a:xfrm>
                <a:off x="5191410" y="2232838"/>
                <a:ext cx="308360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F0792D3-3BF2-69DE-B440-E98423199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10" y="2232838"/>
                <a:ext cx="3083601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696977A4-FE13-0AE6-DC50-C72A286C6220}"/>
              </a:ext>
            </a:extLst>
          </p:cNvPr>
          <p:cNvSpPr txBox="1"/>
          <p:nvPr/>
        </p:nvSpPr>
        <p:spPr>
          <a:xfrm>
            <a:off x="972268" y="2658083"/>
            <a:ext cx="4758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Granucci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G.; Persico, M.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2007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(13), 134114.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5FC8B5-EEEF-1B3B-9B4A-8EB7F22ACF25}"/>
                  </a:ext>
                </a:extLst>
              </p:cNvPr>
              <p:cNvSpPr txBox="1"/>
              <p:nvPr/>
            </p:nvSpPr>
            <p:spPr>
              <a:xfrm>
                <a:off x="8471557" y="2186671"/>
                <a:ext cx="260193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5FC8B5-EEEF-1B3B-9B4A-8EB7F22AC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557" y="2186671"/>
                <a:ext cx="260193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11C7D53-43DF-4AA5-781D-DDA2E0BB3B2B}"/>
              </a:ext>
            </a:extLst>
          </p:cNvPr>
          <p:cNvSpPr txBox="1"/>
          <p:nvPr/>
        </p:nvSpPr>
        <p:spPr>
          <a:xfrm>
            <a:off x="972268" y="3539646"/>
            <a:ext cx="3575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Jain, A.; Alguire, E.;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Subotnik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J. E.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(11), 5256–5268.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AAA1967-DDEA-3033-A0F8-0FAB187A597B}"/>
                  </a:ext>
                </a:extLst>
              </p:cNvPr>
              <p:cNvSpPr txBox="1"/>
              <p:nvPr/>
            </p:nvSpPr>
            <p:spPr>
              <a:xfrm>
                <a:off x="4934262" y="3355390"/>
                <a:ext cx="6181820" cy="577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AAA1967-DDEA-3033-A0F8-0FAB187A5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62" y="3355390"/>
                <a:ext cx="6181820" cy="577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5322FC4B-1919-9913-3F55-7812413970AF}"/>
              </a:ext>
            </a:extLst>
          </p:cNvPr>
          <p:cNvSpPr txBox="1"/>
          <p:nvPr/>
        </p:nvSpPr>
        <p:spPr>
          <a:xfrm>
            <a:off x="980533" y="4559894"/>
            <a:ext cx="6357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Nelson, T.; Fernandez-Alberti, S.;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Roitberg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A. E.;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Tretiak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S.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2013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138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(22), 224111.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59825D-91B5-E655-4033-FF91BB6FDF07}"/>
              </a:ext>
            </a:extLst>
          </p:cNvPr>
          <p:cNvSpPr txBox="1"/>
          <p:nvPr/>
        </p:nvSpPr>
        <p:spPr>
          <a:xfrm>
            <a:off x="980533" y="542359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Bedard-Hearn, M. J.; Larsen, R. E.; Schwartz, B. J.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2005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123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(23), 234106.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740FA94-A11F-9B8D-1FE2-0438D8F94CE8}"/>
                  </a:ext>
                </a:extLst>
              </p:cNvPr>
              <p:cNvSpPr txBox="1"/>
              <p:nvPr/>
            </p:nvSpPr>
            <p:spPr>
              <a:xfrm>
                <a:off x="7908463" y="4911754"/>
                <a:ext cx="2566985" cy="765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𝑭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𝑭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740FA94-A11F-9B8D-1FE2-0438D8F94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63" y="4911754"/>
                <a:ext cx="2566985" cy="765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253846-7E94-FE45-A6AE-E8D4CB038234}"/>
                  </a:ext>
                </a:extLst>
              </p:cNvPr>
              <p:cNvSpPr txBox="1"/>
              <p:nvPr/>
            </p:nvSpPr>
            <p:spPr>
              <a:xfrm>
                <a:off x="6612223" y="5790055"/>
                <a:ext cx="1689501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253846-7E94-FE45-A6AE-E8D4CB038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23" y="5790055"/>
                <a:ext cx="1689501" cy="703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9C9BB01-593E-C49D-4D42-D3F17E359D87}"/>
              </a:ext>
            </a:extLst>
          </p:cNvPr>
          <p:cNvSpPr txBox="1"/>
          <p:nvPr/>
        </p:nvSpPr>
        <p:spPr>
          <a:xfrm>
            <a:off x="982057" y="6226575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Jaeger, H. M.; Fischer, S.;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Prezhdo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O. V.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137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(22), 22A545.</a:t>
            </a:r>
          </a:p>
        </p:txBody>
      </p:sp>
    </p:spTree>
    <p:extLst>
      <p:ext uri="{BB962C8B-B14F-4D97-AF65-F5344CB8AC3E}">
        <p14:creationId xmlns:p14="http://schemas.microsoft.com/office/powerpoint/2010/main" val="127705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1E728-BF75-99D0-8E22-BF4512649BAD}"/>
              </a:ext>
            </a:extLst>
          </p:cNvPr>
          <p:cNvSpPr txBox="1"/>
          <p:nvPr/>
        </p:nvSpPr>
        <p:spPr>
          <a:xfrm>
            <a:off x="1828800" y="2459504"/>
            <a:ext cx="89725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The exact factorization (XF) formalism &amp; </a:t>
            </a:r>
          </a:p>
          <a:p>
            <a:pPr algn="ctr"/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its MQC variation</a:t>
            </a:r>
          </a:p>
        </p:txBody>
      </p:sp>
    </p:spTree>
    <p:extLst>
      <p:ext uri="{BB962C8B-B14F-4D97-AF65-F5344CB8AC3E}">
        <p14:creationId xmlns:p14="http://schemas.microsoft.com/office/powerpoint/2010/main" val="390896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C4BE-FC7B-AE61-1FA5-6CDD28C0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XF ansatz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36DBC-3B3B-5ED7-01E3-3CB145F9C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Molecular wave function is factored into the nuclear and electronic wave functions (WFCs).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The </a:t>
                </a:r>
                <a:r>
                  <a:rPr lang="en-US" dirty="0"/>
                  <a:t>probability amplitude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stands for the exact time-dependent nuclear density.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36DBC-3B3B-5ED7-01E3-3CB145F9C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BD790-D254-F98D-1292-7C05320CB05D}"/>
                  </a:ext>
                </a:extLst>
              </p:cNvPr>
              <p:cNvSpPr txBox="1"/>
              <p:nvPr/>
            </p:nvSpPr>
            <p:spPr>
              <a:xfrm>
                <a:off x="1239656" y="1891667"/>
                <a:ext cx="366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CBD790-D254-F98D-1292-7C05320C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656" y="1891667"/>
                <a:ext cx="3668055" cy="369332"/>
              </a:xfrm>
              <a:prstGeom prst="rect">
                <a:avLst/>
              </a:prstGeom>
              <a:blipFill>
                <a:blip r:embed="rId3"/>
                <a:stretch>
                  <a:fillRect l="-1495" r="-2658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DA3F62-4B15-32BA-425F-257A7A24E412}"/>
                  </a:ext>
                </a:extLst>
              </p:cNvPr>
              <p:cNvSpPr txBox="1"/>
              <p:nvPr/>
            </p:nvSpPr>
            <p:spPr>
              <a:xfrm>
                <a:off x="6124754" y="1651929"/>
                <a:ext cx="3138103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DA3F62-4B15-32BA-425F-257A7A24E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754" y="1651929"/>
                <a:ext cx="3138103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575EED-5B25-C6CF-6C86-D251A3ED3941}"/>
              </a:ext>
            </a:extLst>
          </p:cNvPr>
          <p:cNvSpPr txBox="1"/>
          <p:nvPr/>
        </p:nvSpPr>
        <p:spPr>
          <a:xfrm>
            <a:off x="9311388" y="1953222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anose="020B0604020202020204" pitchFamily="34" charset="0"/>
                <a:cs typeface="Helvetica" panose="020B0604020202020204" pitchFamily="34" charset="0"/>
              </a:rPr>
              <a:t>Partial Normalization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CE780-495B-4A3A-C49A-646ABF298B40}"/>
                  </a:ext>
                </a:extLst>
              </p:cNvPr>
              <p:cNvSpPr txBox="1"/>
              <p:nvPr/>
            </p:nvSpPr>
            <p:spPr>
              <a:xfrm>
                <a:off x="2829124" y="2838439"/>
                <a:ext cx="66418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400" b="1" i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CE780-495B-4A3A-C49A-646ABF29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124" y="2838439"/>
                <a:ext cx="6641882" cy="369332"/>
              </a:xfrm>
              <a:prstGeom prst="rect">
                <a:avLst/>
              </a:prstGeom>
              <a:blipFill>
                <a:blip r:embed="rId5"/>
                <a:stretch>
                  <a:fillRect r="-27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321343BD-1169-7AFD-7842-F184AB2D66EE}"/>
              </a:ext>
            </a:extLst>
          </p:cNvPr>
          <p:cNvSpPr/>
          <p:nvPr/>
        </p:nvSpPr>
        <p:spPr>
          <a:xfrm>
            <a:off x="2282939" y="2863350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A4CB6-5103-0BE1-B81A-BAF4C8305DDD}"/>
              </a:ext>
            </a:extLst>
          </p:cNvPr>
          <p:cNvSpPr txBox="1"/>
          <p:nvPr/>
        </p:nvSpPr>
        <p:spPr>
          <a:xfrm>
            <a:off x="3135970" y="3310664"/>
            <a:ext cx="1607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 panose="020B0604020202020204" pitchFamily="34" charset="0"/>
                <a:cs typeface="Helvetica" panose="020B0604020202020204" pitchFamily="34" charset="0"/>
              </a:rPr>
              <a:t>Total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F90C28-AE05-7F0D-1745-DDE82960C5DC}"/>
                  </a:ext>
                </a:extLst>
              </p:cNvPr>
              <p:cNvSpPr txBox="1"/>
              <p:nvPr/>
            </p:nvSpPr>
            <p:spPr>
              <a:xfrm>
                <a:off x="5437313" y="3310664"/>
                <a:ext cx="20006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B05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Marginal probability for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𝑹</m:t>
                    </m:r>
                  </m:oMath>
                </a14:m>
                <a:endParaRPr lang="en-US" sz="1600" b="1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F90C28-AE05-7F0D-1745-DDE82960C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13" y="3310664"/>
                <a:ext cx="2000632" cy="584775"/>
              </a:xfrm>
              <a:prstGeom prst="rect">
                <a:avLst/>
              </a:prstGeom>
              <a:blipFill>
                <a:blip r:embed="rId6"/>
                <a:stretch>
                  <a:fillRect t="-4167" r="-3354" b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84A697-31E6-DAB7-E9E0-F47BD1C5A116}"/>
                  </a:ext>
                </a:extLst>
              </p:cNvPr>
              <p:cNvSpPr txBox="1"/>
              <p:nvPr/>
            </p:nvSpPr>
            <p:spPr>
              <a:xfrm>
                <a:off x="7325596" y="3310664"/>
                <a:ext cx="23811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Conditional probability for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𝒓</m:t>
                    </m:r>
                  </m:oMath>
                </a14:m>
                <a:r>
                  <a:rPr lang="en-US" sz="160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under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𝑹</m:t>
                    </m:r>
                  </m:oMath>
                </a14:m>
                <a:endParaRPr lang="en-US" sz="1600" b="1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84A697-31E6-DAB7-E9E0-F47BD1C5A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596" y="3310664"/>
                <a:ext cx="2381123" cy="584775"/>
              </a:xfrm>
              <a:prstGeom prst="rect">
                <a:avLst/>
              </a:prstGeom>
              <a:blipFill>
                <a:blip r:embed="rId7"/>
                <a:stretch>
                  <a:fillRect t="-4167" b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FFC6D-9CAE-4BD1-3F95-6315F2935A3B}"/>
                  </a:ext>
                </a:extLst>
              </p:cNvPr>
              <p:cNvSpPr txBox="1"/>
              <p:nvPr/>
            </p:nvSpPr>
            <p:spPr>
              <a:xfrm>
                <a:off x="4357446" y="4963594"/>
                <a:ext cx="3427349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FFC6D-9CAE-4BD1-3F95-6315F2935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46" y="4963594"/>
                <a:ext cx="3427349" cy="1007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D2F4EB-48E4-7D56-9E27-3733FE990DF3}"/>
                  </a:ext>
                </a:extLst>
              </p:cNvPr>
              <p:cNvSpPr txBox="1"/>
              <p:nvPr/>
            </p:nvSpPr>
            <p:spPr>
              <a:xfrm>
                <a:off x="8249767" y="5034328"/>
                <a:ext cx="3942233" cy="839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D2F4EB-48E4-7D56-9E27-3733FE99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767" y="5034328"/>
                <a:ext cx="3942233" cy="8392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391E5CA-9E0A-C734-534C-054CE62F7529}"/>
              </a:ext>
            </a:extLst>
          </p:cNvPr>
          <p:cNvSpPr txBox="1"/>
          <p:nvPr/>
        </p:nvSpPr>
        <p:spPr>
          <a:xfrm>
            <a:off x="8118908" y="476043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cf.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Born-Huang expansion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2D301-9C0D-A0B2-6839-535C6E5E9B8B}"/>
              </a:ext>
            </a:extLst>
          </p:cNvPr>
          <p:cNvSpPr txBox="1"/>
          <p:nvPr/>
        </p:nvSpPr>
        <p:spPr>
          <a:xfrm>
            <a:off x="7367225" y="6547410"/>
            <a:ext cx="4939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Abedi, A.; Maitra, N. T.;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137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(22), 22A530.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404918-8B66-C295-A033-6F26D929F137}"/>
              </a:ext>
            </a:extLst>
          </p:cNvPr>
          <p:cNvSpPr txBox="1"/>
          <p:nvPr/>
        </p:nvSpPr>
        <p:spPr>
          <a:xfrm>
            <a:off x="7362425" y="6312258"/>
            <a:ext cx="4829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Abedi, A.; Maitra, N. T.;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2010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105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(12), 123002.</a:t>
            </a:r>
          </a:p>
        </p:txBody>
      </p:sp>
    </p:spTree>
    <p:extLst>
      <p:ext uri="{BB962C8B-B14F-4D97-AF65-F5344CB8AC3E}">
        <p14:creationId xmlns:p14="http://schemas.microsoft.com/office/powerpoint/2010/main" val="12094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AA24-2ADC-84A2-7D24-8C300AC6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XF ansatz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A3F5-5496-9E1F-0A42-ABF5A16F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Coupled XF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6ED5B-B27F-64B9-5179-4A42892BCEF0}"/>
                  </a:ext>
                </a:extLst>
              </p:cNvPr>
              <p:cNvSpPr txBox="1"/>
              <p:nvPr/>
            </p:nvSpPr>
            <p:spPr>
              <a:xfrm>
                <a:off x="3017140" y="1297952"/>
                <a:ext cx="570944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6ED5B-B27F-64B9-5179-4A42892BC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140" y="1297952"/>
                <a:ext cx="5709448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88AE94-FFCE-42F5-D407-E834DE8C2973}"/>
                  </a:ext>
                </a:extLst>
              </p:cNvPr>
              <p:cNvSpPr txBox="1"/>
              <p:nvPr/>
            </p:nvSpPr>
            <p:spPr>
              <a:xfrm>
                <a:off x="3017140" y="2270568"/>
                <a:ext cx="616078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𝑐𝑜𝑢𝑝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88AE94-FFCE-42F5-D407-E834DE8C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140" y="2270568"/>
                <a:ext cx="6160789" cy="312650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EC1350B-C569-CC2B-FCDC-FE15138DDF53}"/>
              </a:ext>
            </a:extLst>
          </p:cNvPr>
          <p:cNvSpPr txBox="1"/>
          <p:nvPr/>
        </p:nvSpPr>
        <p:spPr>
          <a:xfrm>
            <a:off x="871308" y="277641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latin typeface="Helvetica" panose="020B0604020202020204" pitchFamily="34" charset="0"/>
                <a:cs typeface="Helvetica" panose="020B0604020202020204" pitchFamily="34" charset="0"/>
              </a:rPr>
              <a:t>Time-dependent (TD) 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9308-2058-1D6A-C60B-8B89DB4ECC2D}"/>
                  </a:ext>
                </a:extLst>
              </p:cNvPr>
              <p:cNvSpPr txBox="1"/>
              <p:nvPr/>
            </p:nvSpPr>
            <p:spPr>
              <a:xfrm>
                <a:off x="3739934" y="3183884"/>
                <a:ext cx="5054974" cy="387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𝐵𝑂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𝑐𝑜𝑢𝑝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AF9308-2058-1D6A-C60B-8B89DB4E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934" y="3183884"/>
                <a:ext cx="5054974" cy="387478"/>
              </a:xfrm>
              <a:prstGeom prst="rect">
                <a:avLst/>
              </a:prstGeom>
              <a:blipFill>
                <a:blip r:embed="rId5"/>
                <a:stretch>
                  <a:fillRect l="-362"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288844-8450-9B93-FBA5-220D260BB9DA}"/>
              </a:ext>
            </a:extLst>
          </p:cNvPr>
          <p:cNvSpPr txBox="1"/>
          <p:nvPr/>
        </p:nvSpPr>
        <p:spPr>
          <a:xfrm>
            <a:off x="920404" y="371225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latin typeface="Helvetica" panose="020B0604020202020204" pitchFamily="34" charset="0"/>
                <a:cs typeface="Helvetica" panose="020B0604020202020204" pitchFamily="34" charset="0"/>
              </a:rPr>
              <a:t>TD vector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C712C4-5A35-F2BA-DFE4-D7A18076C017}"/>
                  </a:ext>
                </a:extLst>
              </p:cNvPr>
              <p:cNvSpPr txBox="1"/>
              <p:nvPr/>
            </p:nvSpPr>
            <p:spPr>
              <a:xfrm>
                <a:off x="4257543" y="4081583"/>
                <a:ext cx="38487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C712C4-5A35-F2BA-DFE4-D7A18076C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43" y="4081583"/>
                <a:ext cx="3848746" cy="307777"/>
              </a:xfrm>
              <a:prstGeom prst="rect">
                <a:avLst/>
              </a:prstGeom>
              <a:blipFill>
                <a:blip r:embed="rId6"/>
                <a:stretch>
                  <a:fillRect l="-158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718C951-5159-55F1-3D18-554D139EDE05}"/>
              </a:ext>
            </a:extLst>
          </p:cNvPr>
          <p:cNvSpPr txBox="1"/>
          <p:nvPr/>
        </p:nvSpPr>
        <p:spPr>
          <a:xfrm>
            <a:off x="920404" y="4569166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latin typeface="Helvetica" panose="020B0604020202020204" pitchFamily="34" charset="0"/>
                <a:cs typeface="Helvetica" panose="020B0604020202020204" pitchFamily="34" charset="0"/>
              </a:rPr>
              <a:t>Electron-nuclear correlation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8E1CE8-6DA0-36CB-1619-46923819E48D}"/>
                  </a:ext>
                </a:extLst>
              </p:cNvPr>
              <p:cNvSpPr txBox="1"/>
              <p:nvPr/>
            </p:nvSpPr>
            <p:spPr>
              <a:xfrm>
                <a:off x="1824602" y="5081872"/>
                <a:ext cx="8885638" cy="69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𝑐𝑜𝑢𝑝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8E1CE8-6DA0-36CB-1619-46923819E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02" y="5081872"/>
                <a:ext cx="8885638" cy="695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92D732-8EB7-E74A-CD2C-FEBAEB795CFC}"/>
                  </a:ext>
                </a:extLst>
              </p:cNvPr>
              <p:cNvSpPr txBox="1"/>
              <p:nvPr/>
            </p:nvSpPr>
            <p:spPr>
              <a:xfrm>
                <a:off x="2361459" y="1556880"/>
                <a:ext cx="85469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6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92D732-8EB7-E74A-CD2C-FEBAEB79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459" y="1556880"/>
                <a:ext cx="85469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54D338-0B32-1539-1B36-7BDA29462543}"/>
              </a:ext>
            </a:extLst>
          </p:cNvPr>
          <p:cNvSpPr txBox="1"/>
          <p:nvPr/>
        </p:nvSpPr>
        <p:spPr>
          <a:xfrm>
            <a:off x="3495670" y="5811357"/>
            <a:ext cx="331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Leading to Diagonal BO correction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653BA-5482-AE7F-DAF0-BE0D041DAB36}"/>
              </a:ext>
            </a:extLst>
          </p:cNvPr>
          <p:cNvSpPr txBox="1"/>
          <p:nvPr/>
        </p:nvSpPr>
        <p:spPr>
          <a:xfrm>
            <a:off x="6975299" y="5803667"/>
            <a:ext cx="3218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Major electron-nuclear correlation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8FE76-ABC4-9E30-A784-91157C4A2910}"/>
              </a:ext>
            </a:extLst>
          </p:cNvPr>
          <p:cNvSpPr txBox="1"/>
          <p:nvPr/>
        </p:nvSpPr>
        <p:spPr>
          <a:xfrm>
            <a:off x="7367225" y="6547410"/>
            <a:ext cx="4939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Abedi, A.; Maitra, N. T.;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137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(22), 22A530.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32878-CFE2-8E21-AC07-84AFC8D2387F}"/>
              </a:ext>
            </a:extLst>
          </p:cNvPr>
          <p:cNvSpPr txBox="1"/>
          <p:nvPr/>
        </p:nvSpPr>
        <p:spPr>
          <a:xfrm>
            <a:off x="7367225" y="6303792"/>
            <a:ext cx="4873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Abedi, A.; Maitra, N. T.;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2010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105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(12), 123002.</a:t>
            </a:r>
          </a:p>
        </p:txBody>
      </p:sp>
    </p:spTree>
    <p:extLst>
      <p:ext uri="{BB962C8B-B14F-4D97-AF65-F5344CB8AC3E}">
        <p14:creationId xmlns:p14="http://schemas.microsoft.com/office/powerpoint/2010/main" val="295443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6B7-EE0D-0D3A-3C8A-01B96077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the MQC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0C523-D794-672E-79F7-8D3B17FAE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Inserting the polar form of nuclear WFC,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/>
                  <a:t>, into the nuclear TDSE: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0C523-D794-672E-79F7-8D3B17FAE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168F538-73F0-7323-83F4-1010AD720ED9}"/>
              </a:ext>
            </a:extLst>
          </p:cNvPr>
          <p:cNvSpPr txBox="1"/>
          <p:nvPr/>
        </p:nvSpPr>
        <p:spPr>
          <a:xfrm>
            <a:off x="7536129" y="6303259"/>
            <a:ext cx="481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(7), 073001.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8E2F6-912E-C569-915C-754188D4A273}"/>
              </a:ext>
            </a:extLst>
          </p:cNvPr>
          <p:cNvSpPr txBox="1"/>
          <p:nvPr/>
        </p:nvSpPr>
        <p:spPr>
          <a:xfrm>
            <a:off x="6534150" y="6552826"/>
            <a:ext cx="571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0A637A-7C31-7BFA-73BF-62DA5E68726D}"/>
                  </a:ext>
                </a:extLst>
              </p:cNvPr>
              <p:cNvSpPr txBox="1"/>
              <p:nvPr/>
            </p:nvSpPr>
            <p:spPr>
              <a:xfrm>
                <a:off x="1770606" y="2210088"/>
                <a:ext cx="9831922" cy="926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0A637A-7C31-7BFA-73BF-62DA5E68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06" y="2210088"/>
                <a:ext cx="9831922" cy="926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E999E3-08DD-9B1D-8A9B-E43D9ACA4753}"/>
                  </a:ext>
                </a:extLst>
              </p:cNvPr>
              <p:cNvSpPr txBox="1"/>
              <p:nvPr/>
            </p:nvSpPr>
            <p:spPr>
              <a:xfrm>
                <a:off x="2163258" y="4266167"/>
                <a:ext cx="8090997" cy="895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E999E3-08DD-9B1D-8A9B-E43D9ACA4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58" y="4266167"/>
                <a:ext cx="8090997" cy="8959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744D5B4-F217-C82D-A7BE-5E1B2041A55E}"/>
              </a:ext>
            </a:extLst>
          </p:cNvPr>
          <p:cNvSpPr txBox="1"/>
          <p:nvPr/>
        </p:nvSpPr>
        <p:spPr>
          <a:xfrm>
            <a:off x="398896" y="24888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Real part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ACFD1-69A0-86EC-AB86-4666B511E25F}"/>
              </a:ext>
            </a:extLst>
          </p:cNvPr>
          <p:cNvSpPr txBox="1"/>
          <p:nvPr/>
        </p:nvSpPr>
        <p:spPr>
          <a:xfrm>
            <a:off x="400192" y="44560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Imaginary part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01066-41EB-6E82-6C2A-D8CDBFBC1F15}"/>
              </a:ext>
            </a:extLst>
          </p:cNvPr>
          <p:cNvSpPr txBox="1"/>
          <p:nvPr/>
        </p:nvSpPr>
        <p:spPr>
          <a:xfrm>
            <a:off x="5020013" y="3351789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Quantum Hamilton-Jacobi 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38CB6-C4CA-2F5F-95CA-35A753D67D43}"/>
              </a:ext>
            </a:extLst>
          </p:cNvPr>
          <p:cNvSpPr txBox="1"/>
          <p:nvPr/>
        </p:nvSpPr>
        <p:spPr>
          <a:xfrm>
            <a:off x="4263563" y="534031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Continuity equation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3DBF87-B6ED-70A6-958C-7A6822607B40}"/>
              </a:ext>
            </a:extLst>
          </p:cNvPr>
          <p:cNvSpPr txBox="1"/>
          <p:nvPr/>
        </p:nvSpPr>
        <p:spPr>
          <a:xfrm>
            <a:off x="6423129" y="5340310"/>
            <a:ext cx="5826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→ Throw away </a:t>
            </a:r>
          </a:p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   (Within MQC, we assume its solution, i.e., a delta function).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62E13C-D3E4-2589-2AAA-7D911D44F522}"/>
              </a:ext>
            </a:extLst>
          </p:cNvPr>
          <p:cNvSpPr txBox="1"/>
          <p:nvPr/>
        </p:nvSpPr>
        <p:spPr>
          <a:xfrm>
            <a:off x="371967" y="5906495"/>
            <a:ext cx="308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cf. Hamilton-Jacobi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C31ED-547A-079F-2081-7D4D0A3E5B5C}"/>
                  </a:ext>
                </a:extLst>
              </p:cNvPr>
              <p:cNvSpPr txBox="1"/>
              <p:nvPr/>
            </p:nvSpPr>
            <p:spPr>
              <a:xfrm>
                <a:off x="514633" y="6349586"/>
                <a:ext cx="2266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CC31ED-547A-079F-2081-7D4D0A3E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33" y="6349586"/>
                <a:ext cx="2266390" cy="276999"/>
              </a:xfrm>
              <a:prstGeom prst="rect">
                <a:avLst/>
              </a:prstGeom>
              <a:blipFill>
                <a:blip r:embed="rId6"/>
                <a:stretch>
                  <a:fillRect l="-2419" r="-215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91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53AA-3073-A326-4F91-CCC27DFB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the MQC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817D83-81BA-32C6-66F7-19101BF28B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Identifying the classical momentum: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/>
                  <a:t> by neglecting the quantum potential.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817D83-81BA-32C6-66F7-19101BF28B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48576A-E5FC-A1A2-823D-071E57FDDACD}"/>
                  </a:ext>
                </a:extLst>
              </p:cNvPr>
              <p:cNvSpPr txBox="1"/>
              <p:nvPr/>
            </p:nvSpPr>
            <p:spPr>
              <a:xfrm>
                <a:off x="646981" y="4472893"/>
                <a:ext cx="1385507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48576A-E5FC-A1A2-823D-071E57FD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81" y="4472893"/>
                <a:ext cx="1385507" cy="391646"/>
              </a:xfrm>
              <a:prstGeom prst="rect">
                <a:avLst/>
              </a:prstGeom>
              <a:blipFill>
                <a:blip r:embed="rId3"/>
                <a:stretch>
                  <a:fillRect l="-3524" t="-9375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50F43B-1207-9AA8-4BDA-06BC9B3F7C72}"/>
                  </a:ext>
                </a:extLst>
              </p:cNvPr>
              <p:cNvSpPr txBox="1"/>
              <p:nvPr/>
            </p:nvSpPr>
            <p:spPr>
              <a:xfrm>
                <a:off x="994188" y="1723451"/>
                <a:ext cx="5490990" cy="77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50F43B-1207-9AA8-4BDA-06BC9B3F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88" y="1723451"/>
                <a:ext cx="5490990" cy="772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C38EDA-6338-02E0-7236-713B5E6C0DBF}"/>
                  </a:ext>
                </a:extLst>
              </p:cNvPr>
              <p:cNvSpPr txBox="1"/>
              <p:nvPr/>
            </p:nvSpPr>
            <p:spPr>
              <a:xfrm>
                <a:off x="1631018" y="2734632"/>
                <a:ext cx="7281737" cy="77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C38EDA-6338-02E0-7236-713B5E6C0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018" y="2734632"/>
                <a:ext cx="7281737" cy="772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586FE723-F476-0CBB-ABEF-5B3826716F78}"/>
              </a:ext>
            </a:extLst>
          </p:cNvPr>
          <p:cNvSpPr/>
          <p:nvPr/>
        </p:nvSpPr>
        <p:spPr>
          <a:xfrm>
            <a:off x="989718" y="2975465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EC72D-17F7-084B-E3FA-EC33128D7223}"/>
              </a:ext>
            </a:extLst>
          </p:cNvPr>
          <p:cNvSpPr txBox="1"/>
          <p:nvPr/>
        </p:nvSpPr>
        <p:spPr>
          <a:xfrm>
            <a:off x="9204251" y="294906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In the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</a:rPr>
              <a:t>Lagrangian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C3FA21-6482-B340-222E-519F3BEA6380}"/>
                  </a:ext>
                </a:extLst>
              </p:cNvPr>
              <p:cNvSpPr txBox="1"/>
              <p:nvPr/>
            </p:nvSpPr>
            <p:spPr>
              <a:xfrm>
                <a:off x="2416542" y="3561339"/>
                <a:ext cx="8984960" cy="81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C3FA21-6482-B340-222E-519F3BEA6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42" y="3561339"/>
                <a:ext cx="8984960" cy="818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2BC408-FFF9-99B9-D5C8-5ADF90650D9A}"/>
              </a:ext>
            </a:extLst>
          </p:cNvPr>
          <p:cNvSpPr/>
          <p:nvPr/>
        </p:nvSpPr>
        <p:spPr>
          <a:xfrm>
            <a:off x="989718" y="4945620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34C21-8B5C-45FA-94F6-3050CBF9D3F0}"/>
                  </a:ext>
                </a:extLst>
              </p:cNvPr>
              <p:cNvSpPr txBox="1"/>
              <p:nvPr/>
            </p:nvSpPr>
            <p:spPr>
              <a:xfrm>
                <a:off x="1450847" y="4838516"/>
                <a:ext cx="10733323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(by setting the Gauge condition)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34C21-8B5C-45FA-94F6-3050CBF9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47" y="4838516"/>
                <a:ext cx="10733323" cy="544252"/>
              </a:xfrm>
              <a:prstGeom prst="rect">
                <a:avLst/>
              </a:prstGeom>
              <a:blipFill>
                <a:blip r:embed="rId7"/>
                <a:stretch>
                  <a:fillRect r="-1079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A02F259-E3CB-9AA8-22FD-0113B07D2C78}"/>
              </a:ext>
            </a:extLst>
          </p:cNvPr>
          <p:cNvSpPr txBox="1"/>
          <p:nvPr/>
        </p:nvSpPr>
        <p:spPr>
          <a:xfrm>
            <a:off x="7536129" y="6275827"/>
            <a:ext cx="481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(7), 073001.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19394-53F7-AAA7-BDE5-52CDC2BE1717}"/>
              </a:ext>
            </a:extLst>
          </p:cNvPr>
          <p:cNvSpPr txBox="1"/>
          <p:nvPr/>
        </p:nvSpPr>
        <p:spPr>
          <a:xfrm>
            <a:off x="6584908" y="6552826"/>
            <a:ext cx="5664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F6E270-AB70-41AD-40BE-FCB294EAC69D}"/>
                  </a:ext>
                </a:extLst>
              </p:cNvPr>
              <p:cNvSpPr txBox="1"/>
              <p:nvPr/>
            </p:nvSpPr>
            <p:spPr>
              <a:xfrm>
                <a:off x="1453048" y="5849697"/>
                <a:ext cx="1149417" cy="351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F6E270-AB70-41AD-40BE-FCB294EA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48" y="5849697"/>
                <a:ext cx="1149417" cy="351315"/>
              </a:xfrm>
              <a:prstGeom prst="rect">
                <a:avLst/>
              </a:prstGeom>
              <a:blipFill>
                <a:blip r:embed="rId8"/>
                <a:stretch>
                  <a:fillRect l="-2116" t="-10526" r="-1058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1BC20-B4E9-DA56-8611-48389030D4BE}"/>
                  </a:ext>
                </a:extLst>
              </p:cNvPr>
              <p:cNvSpPr txBox="1"/>
              <p:nvPr/>
            </p:nvSpPr>
            <p:spPr>
              <a:xfrm>
                <a:off x="3050989" y="5750797"/>
                <a:ext cx="4146180" cy="567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latin typeface="Helvetica" panose="020B0604020202020204" pitchFamily="34" charset="0"/>
                    <a:cs typeface="Helvetica" panose="020B0604020202020204" pitchFamily="34" charset="0"/>
                  </a:rPr>
                  <a:t>u</a:t>
                </a:r>
                <a:r>
                  <a:rPr lang="en-US" sz="1800">
                    <a:latin typeface="Helvetica" panose="020B0604020202020204" pitchFamily="34" charset="0"/>
                    <a:cs typeface="Helvetica" panose="020B0604020202020204" pitchFamily="34" charset="0"/>
                  </a:rPr>
                  <a:t>nder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1BC20-B4E9-DA56-8611-48389030D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89" y="5750797"/>
                <a:ext cx="4146180" cy="567528"/>
              </a:xfrm>
              <a:prstGeom prst="rect">
                <a:avLst/>
              </a:prstGeom>
              <a:blipFill>
                <a:blip r:embed="rId9"/>
                <a:stretch>
                  <a:fillRect l="-1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8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9535-7579-DD21-7782-AFB2696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the MQC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58FA-C1B1-E042-719A-2B959F07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Approximation to the electronic TDSE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502B5-1180-05E0-18D6-F755157EEFE8}"/>
                  </a:ext>
                </a:extLst>
              </p:cNvPr>
              <p:cNvSpPr txBox="1"/>
              <p:nvPr/>
            </p:nvSpPr>
            <p:spPr>
              <a:xfrm>
                <a:off x="1876168" y="1660402"/>
                <a:ext cx="783509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𝑐𝑜𝑢𝑝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6502B5-1180-05E0-18D6-F755157E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68" y="1660402"/>
                <a:ext cx="7835094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829F4F-30B1-90D9-7817-578D1801BAD6}"/>
                  </a:ext>
                </a:extLst>
              </p:cNvPr>
              <p:cNvSpPr txBox="1"/>
              <p:nvPr/>
            </p:nvSpPr>
            <p:spPr>
              <a:xfrm>
                <a:off x="1692153" y="3251158"/>
                <a:ext cx="8603766" cy="919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𝑐𝑜𝑢𝑝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829F4F-30B1-90D9-7817-578D1801B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153" y="3251158"/>
                <a:ext cx="8603766" cy="919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B7FC97-D3BB-3EA3-2CFC-11730E183D64}"/>
              </a:ext>
            </a:extLst>
          </p:cNvPr>
          <p:cNvSpPr txBox="1"/>
          <p:nvPr/>
        </p:nvSpPr>
        <p:spPr>
          <a:xfrm>
            <a:off x="646981" y="2731123"/>
            <a:ext cx="783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Neglecting the 2</a:t>
            </a:r>
            <a:r>
              <a:rPr lang="en-US" baseline="3000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order terms generating the DBOC contribution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00CBBD-756C-B6B6-ECF9-09E39CF559BA}"/>
                  </a:ext>
                </a:extLst>
              </p:cNvPr>
              <p:cNvSpPr txBox="1"/>
              <p:nvPr/>
            </p:nvSpPr>
            <p:spPr>
              <a:xfrm>
                <a:off x="1339892" y="4589656"/>
                <a:ext cx="9794513" cy="1737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00CBBD-756C-B6B6-ECF9-09E39CF55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92" y="4589656"/>
                <a:ext cx="9794513" cy="1737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3B06E5-371D-1D0B-C3FD-AE252DB34480}"/>
              </a:ext>
            </a:extLst>
          </p:cNvPr>
          <p:cNvSpPr/>
          <p:nvPr/>
        </p:nvSpPr>
        <p:spPr>
          <a:xfrm>
            <a:off x="747960" y="4774075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19C62-D660-2571-60BB-5DFFD0986E45}"/>
              </a:ext>
            </a:extLst>
          </p:cNvPr>
          <p:cNvSpPr txBox="1"/>
          <p:nvPr/>
        </p:nvSpPr>
        <p:spPr>
          <a:xfrm>
            <a:off x="7536129" y="6275827"/>
            <a:ext cx="481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(7), 073001.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52B03-9394-A2DC-6A65-F9F98A4DBA0E}"/>
              </a:ext>
            </a:extLst>
          </p:cNvPr>
          <p:cNvSpPr txBox="1"/>
          <p:nvPr/>
        </p:nvSpPr>
        <p:spPr>
          <a:xfrm>
            <a:off x="6584908" y="6552826"/>
            <a:ext cx="5664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</p:spTree>
    <p:extLst>
      <p:ext uri="{BB962C8B-B14F-4D97-AF65-F5344CB8AC3E}">
        <p14:creationId xmlns:p14="http://schemas.microsoft.com/office/powerpoint/2010/main" val="365020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9535-7579-DD21-7782-AFB2696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the MQC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58FA-C1B1-E042-719A-2B959F07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Approximation to the electronic TDSE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00CBBD-756C-B6B6-ECF9-09E39CF559BA}"/>
                  </a:ext>
                </a:extLst>
              </p:cNvPr>
              <p:cNvSpPr txBox="1"/>
              <p:nvPr/>
            </p:nvSpPr>
            <p:spPr>
              <a:xfrm>
                <a:off x="1097764" y="1334466"/>
                <a:ext cx="8983697" cy="15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90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num>
                                    <m:den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den>
                                  </m:f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90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9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90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num>
                                    <m:den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den>
                                  </m:f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9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00CBBD-756C-B6B6-ECF9-09E39CF55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1334466"/>
                <a:ext cx="8983697" cy="1555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3B06E5-371D-1D0B-C3FD-AE252DB34480}"/>
              </a:ext>
            </a:extLst>
          </p:cNvPr>
          <p:cNvSpPr/>
          <p:nvPr/>
        </p:nvSpPr>
        <p:spPr>
          <a:xfrm>
            <a:off x="1524103" y="4045493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98E09B-C19E-5A68-F3EA-CE8337E6F687}"/>
                  </a:ext>
                </a:extLst>
              </p:cNvPr>
              <p:cNvSpPr txBox="1"/>
              <p:nvPr/>
            </p:nvSpPr>
            <p:spPr>
              <a:xfrm>
                <a:off x="1097764" y="3150763"/>
                <a:ext cx="7314503" cy="704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9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sz="1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1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US" sz="19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98E09B-C19E-5A68-F3EA-CE8337E6F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3150763"/>
                <a:ext cx="7314503" cy="704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8460B5E-FB88-EF49-528A-190333305291}"/>
              </a:ext>
            </a:extLst>
          </p:cNvPr>
          <p:cNvSpPr txBox="1"/>
          <p:nvPr/>
        </p:nvSpPr>
        <p:spPr>
          <a:xfrm>
            <a:off x="618227" y="2839848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 panose="020B0604020202020204" pitchFamily="34" charset="0"/>
                <a:cs typeface="Helvetica" panose="020B0604020202020204" pitchFamily="34" charset="0"/>
              </a:rPr>
              <a:t>Utilizing the polar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1A29F2-4D36-27AC-0697-9C7AF2BA8AFE}"/>
                  </a:ext>
                </a:extLst>
              </p:cNvPr>
              <p:cNvSpPr txBox="1"/>
              <p:nvPr/>
            </p:nvSpPr>
            <p:spPr>
              <a:xfrm>
                <a:off x="2170853" y="3801517"/>
                <a:ext cx="6572633" cy="1555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90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9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9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9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1A29F2-4D36-27AC-0697-9C7AF2BA8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53" y="3801517"/>
                <a:ext cx="6572633" cy="1555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602CCE-3664-B7F1-E3F8-42F01098FB3C}"/>
              </a:ext>
            </a:extLst>
          </p:cNvPr>
          <p:cNvCxnSpPr>
            <a:cxnSpLocks/>
          </p:cNvCxnSpPr>
          <p:nvPr/>
        </p:nvCxnSpPr>
        <p:spPr>
          <a:xfrm>
            <a:off x="4742843" y="5367110"/>
            <a:ext cx="279328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993408-8E83-99E4-857F-310ED6ED5D18}"/>
                  </a:ext>
                </a:extLst>
              </p:cNvPr>
              <p:cNvSpPr txBox="1"/>
              <p:nvPr/>
            </p:nvSpPr>
            <p:spPr>
              <a:xfrm>
                <a:off x="4801607" y="5394452"/>
                <a:ext cx="2588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(The Gauge condition)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993408-8E83-99E4-857F-310ED6ED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607" y="5394452"/>
                <a:ext cx="2588786" cy="276999"/>
              </a:xfrm>
              <a:prstGeom prst="rect">
                <a:avLst/>
              </a:prstGeom>
              <a:blipFill>
                <a:blip r:embed="rId5"/>
                <a:stretch>
                  <a:fillRect l="-2594" t="-28889" r="-10142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665F1F6-BDB8-5892-6DA4-E7EB0817BC0C}"/>
              </a:ext>
            </a:extLst>
          </p:cNvPr>
          <p:cNvSpPr txBox="1"/>
          <p:nvPr/>
        </p:nvSpPr>
        <p:spPr>
          <a:xfrm>
            <a:off x="7536129" y="6275827"/>
            <a:ext cx="481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(7), 073001.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C2716-6CAB-8241-EEAC-613E94B467AF}"/>
              </a:ext>
            </a:extLst>
          </p:cNvPr>
          <p:cNvSpPr txBox="1"/>
          <p:nvPr/>
        </p:nvSpPr>
        <p:spPr>
          <a:xfrm>
            <a:off x="6584908" y="6552826"/>
            <a:ext cx="5664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545F6-87D7-0E90-AC2A-B90CBE855519}"/>
                  </a:ext>
                </a:extLst>
              </p:cNvPr>
              <p:cNvSpPr txBox="1"/>
              <p:nvPr/>
            </p:nvSpPr>
            <p:spPr>
              <a:xfrm>
                <a:off x="9172475" y="3199401"/>
                <a:ext cx="2189766" cy="612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9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9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9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9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9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545F6-87D7-0E90-AC2A-B90CBE855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75" y="3199401"/>
                <a:ext cx="2189766" cy="6121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5E87440-6B8D-7A9F-45A2-8A6FAA0BEAA5}"/>
              </a:ext>
            </a:extLst>
          </p:cNvPr>
          <p:cNvSpPr txBox="1"/>
          <p:nvPr/>
        </p:nvSpPr>
        <p:spPr>
          <a:xfrm>
            <a:off x="9092998" y="279193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Quantum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8B105-1F38-8BAC-91FD-6F7B7265711B}"/>
                  </a:ext>
                </a:extLst>
              </p:cNvPr>
              <p:cNvSpPr txBox="1"/>
              <p:nvPr/>
            </p:nvSpPr>
            <p:spPr>
              <a:xfrm>
                <a:off x="2596671" y="5614044"/>
                <a:ext cx="6492141" cy="777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19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9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9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9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9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9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9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19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9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9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9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9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9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9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9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900" b="0" i="1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68B105-1F38-8BAC-91FD-6F7B72657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71" y="5614044"/>
                <a:ext cx="6492141" cy="777264"/>
              </a:xfrm>
              <a:prstGeom prst="rect">
                <a:avLst/>
              </a:prstGeom>
              <a:blipFill>
                <a:blip r:embed="rId7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F1A71E-1156-2D69-11F8-46F323B78DE5}"/>
              </a:ext>
            </a:extLst>
          </p:cNvPr>
          <p:cNvSpPr/>
          <p:nvPr/>
        </p:nvSpPr>
        <p:spPr>
          <a:xfrm>
            <a:off x="1524103" y="5869620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2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9535-7579-DD21-7782-AFB26965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the MQC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58FA-C1B1-E042-719A-2B959F07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XFMQC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6E9DE-D108-5C6C-043B-570383279E04}"/>
              </a:ext>
            </a:extLst>
          </p:cNvPr>
          <p:cNvSpPr txBox="1"/>
          <p:nvPr/>
        </p:nvSpPr>
        <p:spPr>
          <a:xfrm>
            <a:off x="7536129" y="6275827"/>
            <a:ext cx="481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(7), 073001.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556D8-630D-6358-7153-450D4960FD30}"/>
              </a:ext>
            </a:extLst>
          </p:cNvPr>
          <p:cNvSpPr txBox="1"/>
          <p:nvPr/>
        </p:nvSpPr>
        <p:spPr>
          <a:xfrm>
            <a:off x="6584908" y="6552826"/>
            <a:ext cx="5664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4B11CC-4719-D36B-4B72-130962261444}"/>
                  </a:ext>
                </a:extLst>
              </p:cNvPr>
              <p:cNvSpPr txBox="1"/>
              <p:nvPr/>
            </p:nvSpPr>
            <p:spPr>
              <a:xfrm>
                <a:off x="1374668" y="1798899"/>
                <a:ext cx="8972167" cy="981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4B11CC-4719-D36B-4B72-130962261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68" y="1798899"/>
                <a:ext cx="8972167" cy="981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A03A4B-0EDB-A5E3-52FE-D4454FA44D0E}"/>
                  </a:ext>
                </a:extLst>
              </p:cNvPr>
              <p:cNvSpPr txBox="1"/>
              <p:nvPr/>
            </p:nvSpPr>
            <p:spPr>
              <a:xfrm>
                <a:off x="355294" y="3210214"/>
                <a:ext cx="1148141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𝐵𝑂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A03A4B-0EDB-A5E3-52FE-D4454FA44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4" y="3210214"/>
                <a:ext cx="11481412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7AFF43C-9CD0-03C9-66C7-69B0EE341291}"/>
              </a:ext>
            </a:extLst>
          </p:cNvPr>
          <p:cNvSpPr txBox="1"/>
          <p:nvPr/>
        </p:nvSpPr>
        <p:spPr>
          <a:xfrm>
            <a:off x="844520" y="4417574"/>
            <a:ext cx="1080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Beyond the conventional </a:t>
            </a:r>
            <a:r>
              <a:rPr lang="en-US" err="1">
                <a:latin typeface="Helvetica" panose="020B0604020202020204" pitchFamily="34" charset="0"/>
                <a:cs typeface="Helvetica" panose="020B0604020202020204" pitchFamily="34" charset="0"/>
              </a:rPr>
              <a:t>Ehrenfest</a:t>
            </a:r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 terms, the resulting coupled TDSEs explicitly contain the electron-nuclear correlation terms arising from the XF formalism, without adding any ad hoc decoherence correction.</a:t>
            </a:r>
          </a:p>
        </p:txBody>
      </p:sp>
    </p:spTree>
    <p:extLst>
      <p:ext uri="{BB962C8B-B14F-4D97-AF65-F5344CB8AC3E}">
        <p14:creationId xmlns:p14="http://schemas.microsoft.com/office/powerpoint/2010/main" val="13402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2BC3-02B6-9583-E677-9FA35311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5579-C921-36AC-8403-355726EF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Conventional mixed quantum-classical (MQC) methods</a:t>
            </a:r>
          </a:p>
          <a:p>
            <a:endParaRPr lang="en-US"/>
          </a:p>
          <a:p>
            <a:r>
              <a:rPr lang="en-US"/>
              <a:t>The exact factorization (XF) formalism &amp; its MQC variation</a:t>
            </a:r>
          </a:p>
          <a:p>
            <a:endParaRPr lang="en-US"/>
          </a:p>
          <a:p>
            <a:r>
              <a:rPr lang="en-US"/>
              <a:t>Coupled-trajectory (CT) MQC approach</a:t>
            </a:r>
          </a:p>
          <a:p>
            <a:endParaRPr lang="en-US"/>
          </a:p>
          <a:p>
            <a:r>
              <a:rPr lang="en-US"/>
              <a:t>Independent-trajectory XF methods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Implementation of the XF methods in Libra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39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1E728-BF75-99D0-8E22-BF4512649BAD}"/>
              </a:ext>
            </a:extLst>
          </p:cNvPr>
          <p:cNvSpPr txBox="1"/>
          <p:nvPr/>
        </p:nvSpPr>
        <p:spPr>
          <a:xfrm>
            <a:off x="1957038" y="2767280"/>
            <a:ext cx="87205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Coupled-trajectory MQC approach (CTMQC)</a:t>
            </a:r>
          </a:p>
        </p:txBody>
      </p:sp>
    </p:spTree>
    <p:extLst>
      <p:ext uri="{BB962C8B-B14F-4D97-AF65-F5344CB8AC3E}">
        <p14:creationId xmlns:p14="http://schemas.microsoft.com/office/powerpoint/2010/main" val="393429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67FC-4C53-1F82-641F-1E168D12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Coupled trajectory method (CTMQC)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077-0028-704F-0744-06BBF96ED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quantum momentum calculation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8D89C-0168-559A-8BD4-6781D5F20BCA}"/>
              </a:ext>
            </a:extLst>
          </p:cNvPr>
          <p:cNvSpPr txBox="1"/>
          <p:nvPr/>
        </p:nvSpPr>
        <p:spPr>
          <a:xfrm>
            <a:off x="6345181" y="6315614"/>
            <a:ext cx="5904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Tavernelli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I.;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(13), 3048–3055.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DADB9-3B59-5771-A5C2-15D0057618E1}"/>
                  </a:ext>
                </a:extLst>
              </p:cNvPr>
              <p:cNvSpPr txBox="1"/>
              <p:nvPr/>
            </p:nvSpPr>
            <p:spPr>
              <a:xfrm>
                <a:off x="694275" y="2364062"/>
                <a:ext cx="5515612" cy="1038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DADB9-3B59-5771-A5C2-15D005761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5" y="2364062"/>
                <a:ext cx="5515612" cy="1038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F7EA37-5E49-A03D-BB6E-AF34534C2189}"/>
              </a:ext>
            </a:extLst>
          </p:cNvPr>
          <p:cNvSpPr/>
          <p:nvPr/>
        </p:nvSpPr>
        <p:spPr>
          <a:xfrm>
            <a:off x="762088" y="4274437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CEBF8-F7F5-E5BB-DEF6-A7E385E32469}"/>
              </a:ext>
            </a:extLst>
          </p:cNvPr>
          <p:cNvSpPr txBox="1"/>
          <p:nvPr/>
        </p:nvSpPr>
        <p:spPr>
          <a:xfrm>
            <a:off x="1801995" y="2989953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D02DB-E12E-3AF6-0211-B320D3D5B081}"/>
              </a:ext>
            </a:extLst>
          </p:cNvPr>
          <p:cNvSpPr txBox="1"/>
          <p:nvPr/>
        </p:nvSpPr>
        <p:spPr>
          <a:xfrm>
            <a:off x="990289" y="5453254"/>
            <a:ext cx="10789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Thus, the quantum momentum of each trajectory becomes a </a:t>
            </a:r>
            <a:r>
              <a:rPr lang="en-US" sz="2000" b="1">
                <a:latin typeface="Helvetica" panose="020B0604020202020204" pitchFamily="34" charset="0"/>
                <a:cs typeface="Helvetica" panose="020B0604020202020204" pitchFamily="34" charset="0"/>
              </a:rPr>
              <a:t>linear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 function constructed by the slope and y-intercept, which are computed through the trajectory ensemble.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95964-A8AB-44DA-F39C-7DAEE6F89528}"/>
              </a:ext>
            </a:extLst>
          </p:cNvPr>
          <p:cNvSpPr txBox="1"/>
          <p:nvPr/>
        </p:nvSpPr>
        <p:spPr>
          <a:xfrm>
            <a:off x="6543675" y="6552826"/>
            <a:ext cx="570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795CFD-D858-D15F-925C-01E194D98491}"/>
                  </a:ext>
                </a:extLst>
              </p:cNvPr>
              <p:cNvSpPr txBox="1"/>
              <p:nvPr/>
            </p:nvSpPr>
            <p:spPr>
              <a:xfrm>
                <a:off x="6918289" y="2484255"/>
                <a:ext cx="4491999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−ℏ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795CFD-D858-D15F-925C-01E194D9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289" y="2484255"/>
                <a:ext cx="4491999" cy="797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A07ABA-8779-8C79-C1D1-99D533709619}"/>
                  </a:ext>
                </a:extLst>
              </p:cNvPr>
              <p:cNvSpPr txBox="1"/>
              <p:nvPr/>
            </p:nvSpPr>
            <p:spPr>
              <a:xfrm>
                <a:off x="1206132" y="3064726"/>
                <a:ext cx="5227635" cy="22045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𝐽𝐾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A07ABA-8779-8C79-C1D1-99D533709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32" y="3064726"/>
                <a:ext cx="5227635" cy="2204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22E6B8-3CAF-AE72-5C7E-BF4A138A94D8}"/>
                  </a:ext>
                </a:extLst>
              </p:cNvPr>
              <p:cNvSpPr txBox="1"/>
              <p:nvPr/>
            </p:nvSpPr>
            <p:spPr>
              <a:xfrm>
                <a:off x="6796422" y="3964865"/>
                <a:ext cx="5129481" cy="909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𝐽𝐾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22E6B8-3CAF-AE72-5C7E-BF4A138A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22" y="3964865"/>
                <a:ext cx="5129481" cy="909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3E6D50-BAAB-1D94-FF10-7637D4EBF7A7}"/>
                  </a:ext>
                </a:extLst>
              </p:cNvPr>
              <p:cNvSpPr txBox="1"/>
              <p:nvPr/>
            </p:nvSpPr>
            <p:spPr>
              <a:xfrm>
                <a:off x="915205" y="1468714"/>
                <a:ext cx="11276795" cy="803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Helvetica" panose="020B0604020202020204" pitchFamily="34" charset="0"/>
                    <a:cs typeface="Helvetica" panose="020B0604020202020204" pitchFamily="34" charset="0"/>
                  </a:rPr>
                  <a:t>The nuclear density is reproduced by the ensemble of trajectories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𝐽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𝑷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𝐽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)}</m:t>
                    </m:r>
                  </m:oMath>
                </a14:m>
                <a:r>
                  <a:rPr lang="en-US" sz="2000">
                    <a:latin typeface="Helvetica" panose="020B0604020202020204" pitchFamily="34" charset="0"/>
                    <a:cs typeface="Helvetica" panose="020B0604020202020204" pitchFamily="34" charset="0"/>
                  </a:rPr>
                  <a:t>. It is expressed as Gaussian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>
                    <a:latin typeface="Helvetica" panose="020B0604020202020204" pitchFamily="34" charset="0"/>
                    <a:cs typeface="Helvetica" panose="020B0604020202020204" pitchFamily="34" charset="0"/>
                  </a:rPr>
                  <a:t> to express the quantum momentum analytically.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3E6D50-BAAB-1D94-FF10-7637D4EB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5" y="1468714"/>
                <a:ext cx="11276795" cy="803682"/>
              </a:xfrm>
              <a:prstGeom prst="rect">
                <a:avLst/>
              </a:prstGeom>
              <a:blipFill>
                <a:blip r:embed="rId6"/>
                <a:stretch>
                  <a:fillRect l="-541" t="-5303" r="-6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6608B0-04B1-26F6-E253-DD8D475F8DA2}"/>
              </a:ext>
            </a:extLst>
          </p:cNvPr>
          <p:cNvSpPr/>
          <p:nvPr/>
        </p:nvSpPr>
        <p:spPr>
          <a:xfrm>
            <a:off x="1206132" y="3557016"/>
            <a:ext cx="5139049" cy="17305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45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4F1A-FEA9-4B99-5E4D-A04DE306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Coupled trajectory method (CTMQC)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CAF8A-DDCC-345A-1A10-5551BA85C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TD vector potential calculation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6E4DD-7956-182F-853F-F396166303DD}"/>
              </a:ext>
            </a:extLst>
          </p:cNvPr>
          <p:cNvSpPr txBox="1"/>
          <p:nvPr/>
        </p:nvSpPr>
        <p:spPr>
          <a:xfrm>
            <a:off x="6515100" y="6320056"/>
            <a:ext cx="5731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CFCF8-6D9E-E185-43D0-3FB9A18A3D8B}"/>
                  </a:ext>
                </a:extLst>
              </p:cNvPr>
              <p:cNvSpPr txBox="1"/>
              <p:nvPr/>
            </p:nvSpPr>
            <p:spPr>
              <a:xfrm>
                <a:off x="1719251" y="2169202"/>
                <a:ext cx="281634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CFCF8-6D9E-E185-43D0-3FB9A18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51" y="2169202"/>
                <a:ext cx="2816347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7DF0834C-E0E1-D9C3-750A-A247D658F125}"/>
              </a:ext>
            </a:extLst>
          </p:cNvPr>
          <p:cNvSpPr/>
          <p:nvPr/>
        </p:nvSpPr>
        <p:spPr>
          <a:xfrm>
            <a:off x="4728567" y="2438794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F81C2-A474-AE3F-4756-EE1D15F03B28}"/>
                  </a:ext>
                </a:extLst>
              </p:cNvPr>
              <p:cNvSpPr txBox="1"/>
              <p:nvPr/>
            </p:nvSpPr>
            <p:spPr>
              <a:xfrm>
                <a:off x="5319435" y="2106845"/>
                <a:ext cx="4975208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F81C2-A474-AE3F-4756-EE1D15F0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435" y="2106845"/>
                <a:ext cx="4975208" cy="954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7CE983-D83C-AEB1-9709-CF4388EA84D4}"/>
                  </a:ext>
                </a:extLst>
              </p:cNvPr>
              <p:cNvSpPr txBox="1"/>
              <p:nvPr/>
            </p:nvSpPr>
            <p:spPr>
              <a:xfrm>
                <a:off x="8548665" y="1873802"/>
                <a:ext cx="3228384" cy="330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>
                    <a:latin typeface="Helvetica" panose="020B0604020202020204" pitchFamily="34" charset="0"/>
                    <a:cs typeface="Helvetica" panose="020B0604020202020204" pitchFamily="34" charset="0"/>
                  </a:rPr>
                  <a:t> in most of the region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7CE983-D83C-AEB1-9709-CF4388EA8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65" y="1873802"/>
                <a:ext cx="3228384" cy="330219"/>
              </a:xfrm>
              <a:prstGeom prst="rect">
                <a:avLst/>
              </a:prstGeom>
              <a:blipFill>
                <a:blip r:embed="rId4"/>
                <a:stretch>
                  <a:fillRect l="-2453" t="-12727" r="-358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5F82DA5-A77E-C9CA-39D7-29D8CEF07963}"/>
              </a:ext>
            </a:extLst>
          </p:cNvPr>
          <p:cNvSpPr txBox="1"/>
          <p:nvPr/>
        </p:nvSpPr>
        <p:spPr>
          <a:xfrm>
            <a:off x="5203636" y="6566548"/>
            <a:ext cx="70957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Abedi, A.; Suzuki, Y.; Min, S. K.; Maitra, N. T.;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JCP.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142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(8), 084303.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13B4BB-A72E-38A0-EFD5-E405736A3514}"/>
                  </a:ext>
                </a:extLst>
              </p:cNvPr>
              <p:cNvSpPr txBox="1"/>
              <p:nvPr/>
            </p:nvSpPr>
            <p:spPr>
              <a:xfrm>
                <a:off x="1072850" y="3362763"/>
                <a:ext cx="1988045" cy="688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13B4BB-A72E-38A0-EFD5-E405736A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50" y="3362763"/>
                <a:ext cx="1988045" cy="688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5D25CF-ED26-20A2-AB61-F395A9DFC51E}"/>
              </a:ext>
            </a:extLst>
          </p:cNvPr>
          <p:cNvSpPr/>
          <p:nvPr/>
        </p:nvSpPr>
        <p:spPr>
          <a:xfrm>
            <a:off x="3250178" y="3561855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F8573D-21C3-0F4C-1C40-EAA84FFB9BF4}"/>
                  </a:ext>
                </a:extLst>
              </p:cNvPr>
              <p:cNvSpPr txBox="1"/>
              <p:nvPr/>
            </p:nvSpPr>
            <p:spPr>
              <a:xfrm>
                <a:off x="3856070" y="3292263"/>
                <a:ext cx="5287794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F8573D-21C3-0F4C-1C40-EAA84FFB9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070" y="3292263"/>
                <a:ext cx="5287794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EF421B-0105-8326-3364-8F691F18A38E}"/>
              </a:ext>
            </a:extLst>
          </p:cNvPr>
          <p:cNvSpPr/>
          <p:nvPr/>
        </p:nvSpPr>
        <p:spPr>
          <a:xfrm>
            <a:off x="9360348" y="3561855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C53C71-3382-98D5-9E75-EC239E6F8731}"/>
                  </a:ext>
                </a:extLst>
              </p:cNvPr>
              <p:cNvSpPr txBox="1"/>
              <p:nvPr/>
            </p:nvSpPr>
            <p:spPr>
              <a:xfrm>
                <a:off x="9926636" y="3513958"/>
                <a:ext cx="1355499" cy="439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C53C71-3382-98D5-9E75-EC239E6F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36" y="3513958"/>
                <a:ext cx="1355499" cy="4394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034658A-D73F-F60D-7160-C2722B97915D}"/>
              </a:ext>
            </a:extLst>
          </p:cNvPr>
          <p:cNvSpPr/>
          <p:nvPr/>
        </p:nvSpPr>
        <p:spPr>
          <a:xfrm>
            <a:off x="1554740" y="4591940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5792C2-C0B2-B44C-5826-92976AACDC70}"/>
                  </a:ext>
                </a:extLst>
              </p:cNvPr>
              <p:cNvSpPr txBox="1"/>
              <p:nvPr/>
            </p:nvSpPr>
            <p:spPr>
              <a:xfrm>
                <a:off x="2124934" y="4386660"/>
                <a:ext cx="237795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5792C2-C0B2-B44C-5826-92976AACD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934" y="4386660"/>
                <a:ext cx="2377959" cy="701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110FF4-33CA-4E03-7EB7-913F34DB9141}"/>
              </a:ext>
            </a:extLst>
          </p:cNvPr>
          <p:cNvCxnSpPr/>
          <p:nvPr/>
        </p:nvCxnSpPr>
        <p:spPr>
          <a:xfrm flipV="1">
            <a:off x="3853578" y="3319616"/>
            <a:ext cx="897192" cy="98450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95F099-D006-8090-B9C0-D9335881856D}"/>
              </a:ext>
            </a:extLst>
          </p:cNvPr>
          <p:cNvSpPr txBox="1"/>
          <p:nvPr/>
        </p:nvSpPr>
        <p:spPr>
          <a:xfrm>
            <a:off x="4703966" y="30612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D9C653-0506-347D-D6BC-F2DFEDB4BD93}"/>
                  </a:ext>
                </a:extLst>
              </p:cNvPr>
              <p:cNvSpPr txBox="1"/>
              <p:nvPr/>
            </p:nvSpPr>
            <p:spPr>
              <a:xfrm>
                <a:off x="5280658" y="4325393"/>
                <a:ext cx="4160241" cy="823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sub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D9C653-0506-347D-D6BC-F2DFEDB4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58" y="4325393"/>
                <a:ext cx="4160241" cy="823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6EAB7D1-EE68-3FFE-272A-C826F1502D75}"/>
              </a:ext>
            </a:extLst>
          </p:cNvPr>
          <p:cNvSpPr txBox="1"/>
          <p:nvPr/>
        </p:nvSpPr>
        <p:spPr>
          <a:xfrm>
            <a:off x="838906" y="1478337"/>
            <a:ext cx="117480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In order to compute the TD vector potential, spatial derivative of the coefficients needs to be approximated.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BA9B2C-3C33-F85D-615B-C5C2C60EC721}"/>
                  </a:ext>
                </a:extLst>
              </p:cNvPr>
              <p:cNvSpPr txBox="1"/>
              <p:nvPr/>
            </p:nvSpPr>
            <p:spPr>
              <a:xfrm>
                <a:off x="4045455" y="5273195"/>
                <a:ext cx="428123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ℑ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BA9B2C-3C33-F85D-615B-C5C2C60E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455" y="5273195"/>
                <a:ext cx="4281237" cy="938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5E2B7AC-A6B4-799E-6E1E-D17166073599}"/>
              </a:ext>
            </a:extLst>
          </p:cNvPr>
          <p:cNvSpPr/>
          <p:nvPr/>
        </p:nvSpPr>
        <p:spPr>
          <a:xfrm>
            <a:off x="3933344" y="5273195"/>
            <a:ext cx="4351157" cy="9724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39B9A9-F4C7-80D6-FC68-250A4B968190}"/>
              </a:ext>
            </a:extLst>
          </p:cNvPr>
          <p:cNvSpPr txBox="1"/>
          <p:nvPr/>
        </p:nvSpPr>
        <p:spPr>
          <a:xfrm>
            <a:off x="9535250" y="455260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Phase gradient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86587D1-C9AF-CBE5-D5B5-29B60EDDDE0D}"/>
              </a:ext>
            </a:extLst>
          </p:cNvPr>
          <p:cNvSpPr/>
          <p:nvPr/>
        </p:nvSpPr>
        <p:spPr>
          <a:xfrm>
            <a:off x="4641293" y="4591940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4C8BAF8-A761-5010-57D8-33C84191E43B}"/>
                  </a:ext>
                </a:extLst>
              </p:cNvPr>
              <p:cNvSpPr txBox="1"/>
              <p:nvPr/>
            </p:nvSpPr>
            <p:spPr>
              <a:xfrm>
                <a:off x="10131850" y="5607143"/>
                <a:ext cx="1353576" cy="406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4C8BAF8-A761-5010-57D8-33C84191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850" y="5607143"/>
                <a:ext cx="1353576" cy="406522"/>
              </a:xfrm>
              <a:prstGeom prst="rect">
                <a:avLst/>
              </a:prstGeom>
              <a:blipFill>
                <a:blip r:embed="rId11"/>
                <a:stretch>
                  <a:fillRect l="-4505" t="-3030" r="-3153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F1E24C6-4FB5-2135-9A11-E022FF78CB0C}"/>
              </a:ext>
            </a:extLst>
          </p:cNvPr>
          <p:cNvSpPr txBox="1"/>
          <p:nvPr/>
        </p:nvSpPr>
        <p:spPr>
          <a:xfrm>
            <a:off x="9198301" y="5193478"/>
            <a:ext cx="289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cf. adiabatic density matrix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C6DF32-1768-15B1-FDFC-62D4BFCF91DF}"/>
              </a:ext>
            </a:extLst>
          </p:cNvPr>
          <p:cNvCxnSpPr/>
          <p:nvPr/>
        </p:nvCxnSpPr>
        <p:spPr>
          <a:xfrm>
            <a:off x="209550" y="3143250"/>
            <a:ext cx="11567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B9D56-4DF0-6401-7381-24FEE15CD6A8}"/>
              </a:ext>
            </a:extLst>
          </p:cNvPr>
          <p:cNvCxnSpPr/>
          <p:nvPr/>
        </p:nvCxnSpPr>
        <p:spPr>
          <a:xfrm>
            <a:off x="209550" y="4306343"/>
            <a:ext cx="11567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88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8A0C-A9B9-8E8C-78ED-7ECC1F8E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Coupled trajectory method (CTMQC)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12FC-8317-AE3F-E4D0-1E4AEDB3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Equations of motion (EOMs)</a:t>
            </a:r>
          </a:p>
          <a:p>
            <a:pPr lvl="1"/>
            <a:r>
              <a:rPr lang="en-US"/>
              <a:t>The electron-nuclear correlation beyond the </a:t>
            </a:r>
            <a:r>
              <a:rPr lang="en-US" err="1"/>
              <a:t>Ehrenfest</a:t>
            </a:r>
            <a:r>
              <a:rPr lang="en-US"/>
              <a:t> terms naturally appear in electronic and nuclear EOMs.</a:t>
            </a:r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sz="1800">
                <a:latin typeface="Helvetica" panose="020B0604020202020204" pitchFamily="34" charset="0"/>
                <a:cs typeface="Helvetica" panose="020B0604020202020204" pitchFamily="34" charset="0"/>
              </a:rPr>
              <a:t>With the predefined trajectories, electronic and nuclear evolutions are conducted simultaneously. Through the quantum momentum, each trajectory is “connected”.</a:t>
            </a:r>
          </a:p>
          <a:p>
            <a:pPr lvl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9D0D6-B4F6-EF49-73BF-04410467430B}"/>
              </a:ext>
            </a:extLst>
          </p:cNvPr>
          <p:cNvSpPr txBox="1"/>
          <p:nvPr/>
        </p:nvSpPr>
        <p:spPr>
          <a:xfrm>
            <a:off x="6496050" y="6546433"/>
            <a:ext cx="5695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42FF4-826F-82C6-0E32-F1E16A79837C}"/>
                  </a:ext>
                </a:extLst>
              </p:cNvPr>
              <p:cNvSpPr txBox="1"/>
              <p:nvPr/>
            </p:nvSpPr>
            <p:spPr>
              <a:xfrm>
                <a:off x="1873961" y="2873032"/>
                <a:ext cx="10124631" cy="978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42FF4-826F-82C6-0E32-F1E16A798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61" y="2873032"/>
                <a:ext cx="10124631" cy="978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57C38C-AAD1-4B36-36C8-287773F37DF3}"/>
              </a:ext>
            </a:extLst>
          </p:cNvPr>
          <p:cNvSpPr txBox="1"/>
          <p:nvPr/>
        </p:nvSpPr>
        <p:spPr>
          <a:xfrm>
            <a:off x="148293" y="3108495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Electronic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9743F-AE4F-7180-77FE-E9F08C82D26E}"/>
              </a:ext>
            </a:extLst>
          </p:cNvPr>
          <p:cNvSpPr txBox="1"/>
          <p:nvPr/>
        </p:nvSpPr>
        <p:spPr>
          <a:xfrm>
            <a:off x="353542" y="437062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" panose="020B0604020202020204" pitchFamily="34" charset="0"/>
                <a:cs typeface="Helvetica" panose="020B0604020202020204" pitchFamily="34" charset="0"/>
              </a:rPr>
              <a:t>Nuclear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633402-2890-C3DE-BDD0-E7B120A2FD19}"/>
                  </a:ext>
                </a:extLst>
              </p:cNvPr>
              <p:cNvSpPr txBox="1"/>
              <p:nvPr/>
            </p:nvSpPr>
            <p:spPr>
              <a:xfrm>
                <a:off x="2088401" y="4124325"/>
                <a:ext cx="9514127" cy="2127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633402-2890-C3DE-BDD0-E7B120A2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01" y="4124325"/>
                <a:ext cx="9514127" cy="2127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53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FB53-8F8A-7574-4787-8FB61C68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Coupled trajectory method (CTMQC)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7D9096-91B8-CFA2-14D9-4ABE2EB6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1" y="1082616"/>
            <a:ext cx="10955547" cy="5516592"/>
          </a:xfrm>
        </p:spPr>
        <p:txBody>
          <a:bodyPr/>
          <a:lstStyle/>
          <a:p>
            <a:r>
              <a:rPr lang="en-US"/>
              <a:t>New electron-nuclear correlation compared to </a:t>
            </a:r>
            <a:r>
              <a:rPr lang="en-US" err="1"/>
              <a:t>Ehrenfest</a:t>
            </a:r>
            <a:r>
              <a:rPr lang="en-US"/>
              <a:t>/Surface hopping dynamics</a:t>
            </a:r>
          </a:p>
          <a:p>
            <a:pPr lvl="1"/>
            <a:r>
              <a:rPr lang="en-US"/>
              <a:t>A swarm of trajectories are propagated to construct nuclear quantum momentum</a:t>
            </a:r>
          </a:p>
          <a:p>
            <a:pPr lvl="1"/>
            <a:r>
              <a:rPr lang="en-US"/>
              <a:t>The phase gradients from adiabatic forces</a:t>
            </a:r>
          </a:p>
          <a:p>
            <a:pPr lvl="1"/>
            <a:r>
              <a:rPr lang="en-US" err="1"/>
              <a:t>Wavepacket</a:t>
            </a:r>
            <a:r>
              <a:rPr lang="en-US"/>
              <a:t> splitting and (de)coherence are properly captured in the model Hamiltonian simulations.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4355B-C3A9-2613-B92F-8E6A927C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26" y="2564883"/>
            <a:ext cx="5717445" cy="401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D0EA0C-B2CF-4232-292B-7E351DDA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075" y="2598873"/>
            <a:ext cx="4400550" cy="38865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986E0-DEF2-39CD-685B-F07E93FA4803}"/>
              </a:ext>
            </a:extLst>
          </p:cNvPr>
          <p:cNvSpPr txBox="1"/>
          <p:nvPr/>
        </p:nvSpPr>
        <p:spPr>
          <a:xfrm>
            <a:off x="7526985" y="6576962"/>
            <a:ext cx="4811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PRL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115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(7), 073001.</a:t>
            </a:r>
          </a:p>
        </p:txBody>
      </p:sp>
    </p:spTree>
    <p:extLst>
      <p:ext uri="{BB962C8B-B14F-4D97-AF65-F5344CB8AC3E}">
        <p14:creationId xmlns:p14="http://schemas.microsoft.com/office/powerpoint/2010/main" val="347480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419A-2F8B-7FA2-E851-D93B5C1F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Coupled trajectory method (CTMQC)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A731-2EC0-25A9-756D-EB3B17D2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to the molecular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AE2D8-55F9-A089-D269-2FB8EF50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63" y="1692314"/>
            <a:ext cx="6026473" cy="3550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9B21A-7465-DB30-4EFE-F7B630609A09}"/>
              </a:ext>
            </a:extLst>
          </p:cNvPr>
          <p:cNvSpPr txBox="1"/>
          <p:nvPr/>
        </p:nvSpPr>
        <p:spPr>
          <a:xfrm>
            <a:off x="889756" y="5472599"/>
            <a:ext cx="577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Photochemistry of Oxirane; excited-state calculation with LR-TDDFT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6E952-2F36-0BB9-B105-2467DB6F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20" y="1447075"/>
            <a:ext cx="4445924" cy="4928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1C4C4-09BF-0E65-4475-3017EE61CC4A}"/>
              </a:ext>
            </a:extLst>
          </p:cNvPr>
          <p:cNvSpPr txBox="1"/>
          <p:nvPr/>
        </p:nvSpPr>
        <p:spPr>
          <a:xfrm>
            <a:off x="6343650" y="6540540"/>
            <a:ext cx="5934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Min, S. K.; Agostini, F.;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Tavernelli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I.;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(13), 3048–3055.</a:t>
            </a:r>
          </a:p>
        </p:txBody>
      </p:sp>
    </p:spTree>
    <p:extLst>
      <p:ext uri="{BB962C8B-B14F-4D97-AF65-F5344CB8AC3E}">
        <p14:creationId xmlns:p14="http://schemas.microsoft.com/office/powerpoint/2010/main" val="3566734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5097-AF2B-5E18-5E74-DFD62CBB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Coupled trajectory method (CTMQC)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5F357-F2AE-B196-121F-19E8E52E1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More works…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2EFF4-A015-3C40-8439-F2EA2CD260E9}"/>
              </a:ext>
            </a:extLst>
          </p:cNvPr>
          <p:cNvSpPr txBox="1"/>
          <p:nvPr/>
        </p:nvSpPr>
        <p:spPr>
          <a:xfrm>
            <a:off x="174458" y="6343626"/>
            <a:ext cx="5666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Arribas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E. V.;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Ibele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L. M.; </a:t>
            </a: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Lauvergnat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D.; Maitra, N. T.; Agostini, F.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2023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(21), 7787–7800.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C3271-934C-9602-377B-EA056B18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1" y="2207657"/>
            <a:ext cx="5078980" cy="4107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6D28A2-8369-4404-E0EE-AB4B0A931B8E}"/>
              </a:ext>
            </a:extLst>
          </p:cNvPr>
          <p:cNvSpPr txBox="1"/>
          <p:nvPr/>
        </p:nvSpPr>
        <p:spPr>
          <a:xfrm>
            <a:off x="116870" y="1513701"/>
            <a:ext cx="627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Energy conservation through modifying the phase gradient calculation (CTMQC-E)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47573-ABE9-5AF7-23BE-2E85B0B35446}"/>
              </a:ext>
            </a:extLst>
          </p:cNvPr>
          <p:cNvSpPr txBox="1"/>
          <p:nvPr/>
        </p:nvSpPr>
        <p:spPr>
          <a:xfrm>
            <a:off x="6654384" y="1561326"/>
            <a:ext cx="472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Simplified nuclear dynamics based on TSH (CTSH)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444417-7276-9045-2EF1-C387F156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937" y="2188607"/>
            <a:ext cx="6026531" cy="4107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64ACEB-DAD1-EC2E-4980-FF75F4409519}"/>
              </a:ext>
            </a:extLst>
          </p:cNvPr>
          <p:cNvSpPr txBox="1"/>
          <p:nvPr/>
        </p:nvSpPr>
        <p:spPr>
          <a:xfrm>
            <a:off x="7116977" y="6322209"/>
            <a:ext cx="4194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Pieroni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C.; Agostini, F.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2021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17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(10), 5969–5991.</a:t>
            </a:r>
          </a:p>
        </p:txBody>
      </p:sp>
    </p:spTree>
    <p:extLst>
      <p:ext uri="{BB962C8B-B14F-4D97-AF65-F5344CB8AC3E}">
        <p14:creationId xmlns:p14="http://schemas.microsoft.com/office/powerpoint/2010/main" val="93166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1E728-BF75-99D0-8E22-BF4512649BAD}"/>
              </a:ext>
            </a:extLst>
          </p:cNvPr>
          <p:cNvSpPr txBox="1"/>
          <p:nvPr/>
        </p:nvSpPr>
        <p:spPr>
          <a:xfrm>
            <a:off x="1735724" y="3075057"/>
            <a:ext cx="8720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Independent-trajectory XF methods</a:t>
            </a:r>
          </a:p>
        </p:txBody>
      </p:sp>
    </p:spTree>
    <p:extLst>
      <p:ext uri="{BB962C8B-B14F-4D97-AF65-F5344CB8AC3E}">
        <p14:creationId xmlns:p14="http://schemas.microsoft.com/office/powerpoint/2010/main" val="31101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D79B-9033-987F-158C-3C5621F6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Necessity of the independent-trajectory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B18E-5033-7104-57ED-486F7C6F3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The CTMQC algorithm is efficient, but it requires more cost than that in the conventional TSH method.</a:t>
            </a:r>
          </a:p>
          <a:p>
            <a:pPr lvl="1"/>
            <a:r>
              <a:rPr lang="en-US" sz="2000"/>
              <a:t>Simultaneous propagation of a swarm of trajectories</a:t>
            </a:r>
          </a:p>
          <a:p>
            <a:pPr lvl="1"/>
            <a:r>
              <a:rPr lang="en-US" sz="2000"/>
              <a:t>The NACV calculation for computing the decoherence force</a:t>
            </a:r>
          </a:p>
          <a:p>
            <a:endParaRPr lang="en-US"/>
          </a:p>
          <a:p>
            <a:r>
              <a:rPr lang="en-US" sz="2400"/>
              <a:t>The stability of the CTMQC calculation is sensitive to the excited-state calculation in each trajectory (Excited-state calculations need to be stable for all trajectories).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9AA6A-7CE9-2405-7765-28DCBA7D578F}"/>
              </a:ext>
            </a:extLst>
          </p:cNvPr>
          <p:cNvSpPr txBox="1"/>
          <p:nvPr/>
        </p:nvSpPr>
        <p:spPr>
          <a:xfrm>
            <a:off x="753083" y="5805364"/>
            <a:ext cx="1069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to define the quantum momentum in the level of independent trajectory?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7DCCC-F173-7013-C178-210A46731902}"/>
              </a:ext>
            </a:extLst>
          </p:cNvPr>
          <p:cNvSpPr txBox="1"/>
          <p:nvPr/>
        </p:nvSpPr>
        <p:spPr>
          <a:xfrm>
            <a:off x="671277" y="5126936"/>
            <a:ext cx="10849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we simplify the force so that explicit NACV calculation is not obliged?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1DD91E-3103-884C-0B44-E656274C0FD4}"/>
              </a:ext>
            </a:extLst>
          </p:cNvPr>
          <p:cNvSpPr/>
          <p:nvPr/>
        </p:nvSpPr>
        <p:spPr>
          <a:xfrm rot="5400000">
            <a:off x="5921096" y="4589942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1B4F-B762-B41D-85B7-9B188B1F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7FA0E-215A-0FB6-1656-277330BE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Nuclear EOM: Based on the </a:t>
            </a:r>
            <a:r>
              <a:rPr lang="en-US" dirty="0">
                <a:solidFill>
                  <a:srgbClr val="7030A0"/>
                </a:solidFill>
              </a:rPr>
              <a:t>FSSH</a:t>
            </a:r>
            <a:r>
              <a:rPr lang="en-US" dirty="0"/>
              <a:t> force, that is, the adiabatic force of an active state determined by the hopping process is employed to evolve nuclei.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Electronic EOM: Only electronic propagation contains the decoherence term.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compute the quantum momentum in the independent-trajectory level, </a:t>
            </a:r>
            <a:r>
              <a:rPr lang="en-US" dirty="0">
                <a:solidFill>
                  <a:srgbClr val="7030A0"/>
                </a:solidFill>
              </a:rPr>
              <a:t>auxiliary trajectories</a:t>
            </a:r>
            <a:r>
              <a:rPr lang="en-US" dirty="0"/>
              <a:t> are employed for each trajectory to estimate the overall nuclear </a:t>
            </a:r>
            <a:r>
              <a:rPr lang="en-US" dirty="0" err="1"/>
              <a:t>wavepacket</a:t>
            </a:r>
            <a:r>
              <a:rPr lang="en-US" dirty="0"/>
              <a:t> distribution.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F7D86-8BA6-2897-C7C8-BE991A8F4F21}"/>
              </a:ext>
            </a:extLst>
          </p:cNvPr>
          <p:cNvSpPr txBox="1"/>
          <p:nvPr/>
        </p:nvSpPr>
        <p:spPr>
          <a:xfrm>
            <a:off x="7905750" y="63131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974D0-E677-0B7D-C146-3254C237DEF7}"/>
              </a:ext>
            </a:extLst>
          </p:cNvPr>
          <p:cNvSpPr txBox="1"/>
          <p:nvPr/>
        </p:nvSpPr>
        <p:spPr>
          <a:xfrm>
            <a:off x="6536436" y="6581001"/>
            <a:ext cx="5731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Agostini, F.; Min, S. K.; Abedi, A.; Gross, E. K. U.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JCTC.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2016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2127–2143.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06F55-3C4F-DA96-A3DC-C057186C3696}"/>
                  </a:ext>
                </a:extLst>
              </p:cNvPr>
              <p:cNvSpPr txBox="1"/>
              <p:nvPr/>
            </p:nvSpPr>
            <p:spPr>
              <a:xfrm>
                <a:off x="4063296" y="2000250"/>
                <a:ext cx="4065408" cy="82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A06F55-3C4F-DA96-A3DC-C057186C3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296" y="2000250"/>
                <a:ext cx="4065408" cy="8269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A897A-AAAE-8FA9-BC91-A285B8019BF6}"/>
                  </a:ext>
                </a:extLst>
              </p:cNvPr>
              <p:cNvSpPr txBox="1"/>
              <p:nvPr/>
            </p:nvSpPr>
            <p:spPr>
              <a:xfrm>
                <a:off x="1552092" y="3703884"/>
                <a:ext cx="9145324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A897A-AAAE-8FA9-BC91-A285B801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92" y="3703884"/>
                <a:ext cx="9145324" cy="954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4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1E728-BF75-99D0-8E22-BF4512649BAD}"/>
              </a:ext>
            </a:extLst>
          </p:cNvPr>
          <p:cNvSpPr txBox="1"/>
          <p:nvPr/>
        </p:nvSpPr>
        <p:spPr>
          <a:xfrm>
            <a:off x="1036115" y="3136612"/>
            <a:ext cx="10119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Helvetica" panose="020B0604020202020204" pitchFamily="34" charset="0"/>
                <a:cs typeface="Helvetica" panose="020B0604020202020204" pitchFamily="34" charset="0"/>
              </a:rPr>
              <a:t>Conventional mixed quantum-classical (MQC) methods</a:t>
            </a:r>
          </a:p>
        </p:txBody>
      </p:sp>
    </p:spTree>
    <p:extLst>
      <p:ext uri="{BB962C8B-B14F-4D97-AF65-F5344CB8AC3E}">
        <p14:creationId xmlns:p14="http://schemas.microsoft.com/office/powerpoint/2010/main" val="270889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260-C899-E345-8972-25F609C1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44AB6-A6DB-B0E6-1BCF-2E46AAF40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Auxiliary trajectory propagation</a:t>
                </a:r>
              </a:p>
              <a:p>
                <a:pPr lvl="1"/>
                <a:r>
                  <a:rPr lang="en-US" dirty="0"/>
                  <a:t>When the coherence criterion, 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are satisfied for a state, the auxiliary trajectory is spawned for that state.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initial aux.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set to the real position at the spawning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23018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aux.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set by rescaling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based on </a:t>
                </a:r>
              </a:p>
              <a:p>
                <a:pPr marL="230188" lvl="1" indent="0">
                  <a:buNone/>
                </a:pPr>
                <a:r>
                  <a:rPr lang="en-US" dirty="0"/>
                  <a:t>    the energy conservation.</a:t>
                </a:r>
              </a:p>
              <a:p>
                <a:pPr marL="23018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aux. position is propagated by the current aux. momentum.</a:t>
                </a:r>
              </a:p>
              <a:p>
                <a:pPr marL="230188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When the coherence criterion is no longer satisfied, </a:t>
                </a:r>
              </a:p>
              <a:p>
                <a:pPr marL="230188" lvl="1" indent="0">
                  <a:buNone/>
                </a:pPr>
                <a:r>
                  <a:rPr lang="en-US" dirty="0"/>
                  <a:t>or a hop occurs, aux. trajectories are destroyed.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844AB6-A6DB-B0E6-1BCF-2E46AAF40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E34A53-6D8E-3509-4923-71D327958431}"/>
                  </a:ext>
                </a:extLst>
              </p:cNvPr>
              <p:cNvSpPr txBox="1"/>
              <p:nvPr/>
            </p:nvSpPr>
            <p:spPr>
              <a:xfrm>
                <a:off x="11860287" y="6350913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E34A53-6D8E-3509-4923-71D32795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287" y="6350913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9730" r="-27027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34EEB3C0-6FE9-A2FB-BB34-8F8FED5E1D0F}"/>
              </a:ext>
            </a:extLst>
          </p:cNvPr>
          <p:cNvGrpSpPr/>
          <p:nvPr/>
        </p:nvGrpSpPr>
        <p:grpSpPr>
          <a:xfrm>
            <a:off x="7297929" y="2928856"/>
            <a:ext cx="4839353" cy="3613634"/>
            <a:chOff x="7297929" y="2928856"/>
            <a:chExt cx="4839353" cy="361363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62DBBA1-F686-FF30-C456-8C8A1672A781}"/>
                </a:ext>
              </a:extLst>
            </p:cNvPr>
            <p:cNvCxnSpPr/>
            <p:nvPr/>
          </p:nvCxnSpPr>
          <p:spPr>
            <a:xfrm>
              <a:off x="7297929" y="6508625"/>
              <a:ext cx="449974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3DC7A4-C941-740F-6CAA-4E9DF1D6802E}"/>
                </a:ext>
              </a:extLst>
            </p:cNvPr>
            <p:cNvSpPr txBox="1"/>
            <p:nvPr/>
          </p:nvSpPr>
          <p:spPr>
            <a:xfrm>
              <a:off x="11797669" y="6414442"/>
              <a:ext cx="65" cy="128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832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09DF68-6276-5D1D-EEB8-FB2FBAA82BFF}"/>
                </a:ext>
              </a:extLst>
            </p:cNvPr>
            <p:cNvGrpSpPr/>
            <p:nvPr/>
          </p:nvGrpSpPr>
          <p:grpSpPr>
            <a:xfrm>
              <a:off x="7595395" y="5803617"/>
              <a:ext cx="569973" cy="686407"/>
              <a:chOff x="3022600" y="1130300"/>
              <a:chExt cx="5994400" cy="4597400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0C9FBBF-538D-9FC8-2022-C495AD6EF6EA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D0DF8BB-13AF-F246-5E41-66D3184700FC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D1A268-DABC-2535-0505-1AA81C205439}"/>
                </a:ext>
              </a:extLst>
            </p:cNvPr>
            <p:cNvGrpSpPr/>
            <p:nvPr/>
          </p:nvGrpSpPr>
          <p:grpSpPr>
            <a:xfrm>
              <a:off x="8458819" y="5947742"/>
              <a:ext cx="801313" cy="541850"/>
              <a:chOff x="3022600" y="1130300"/>
              <a:chExt cx="5994400" cy="459740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E66C7DF-1035-60BE-951E-A1D5FD474B65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DD8F684-F75C-FE69-9261-8A810117D145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A7B1B4A-D069-486B-A834-6EBA48036C33}"/>
                </a:ext>
              </a:extLst>
            </p:cNvPr>
            <p:cNvGrpSpPr/>
            <p:nvPr/>
          </p:nvGrpSpPr>
          <p:grpSpPr>
            <a:xfrm>
              <a:off x="8458819" y="6459055"/>
              <a:ext cx="801313" cy="30245"/>
              <a:chOff x="3022600" y="1130300"/>
              <a:chExt cx="5994400" cy="459740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002C6E9-2990-76C9-8222-3BCAD8402A87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476F937-5B01-EFB2-2136-07BEB6DFD008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A6F919-9EDC-66D8-DF3D-0C225A4CCB6C}"/>
                </a:ext>
              </a:extLst>
            </p:cNvPr>
            <p:cNvGrpSpPr/>
            <p:nvPr/>
          </p:nvGrpSpPr>
          <p:grpSpPr>
            <a:xfrm>
              <a:off x="9431692" y="6086935"/>
              <a:ext cx="569973" cy="400590"/>
              <a:chOff x="3022600" y="1130300"/>
              <a:chExt cx="5994400" cy="45974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3734E0-7651-E032-FE12-3B62121F8A5B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0736FF5-C996-8F3E-A4C2-52C388E1C7D0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D147DB-60B1-9460-A097-C5A75543B38A}"/>
                </a:ext>
              </a:extLst>
            </p:cNvPr>
            <p:cNvGrpSpPr/>
            <p:nvPr/>
          </p:nvGrpSpPr>
          <p:grpSpPr>
            <a:xfrm>
              <a:off x="9659904" y="6261507"/>
              <a:ext cx="678854" cy="226361"/>
              <a:chOff x="3022600" y="1130300"/>
              <a:chExt cx="5994400" cy="45974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80D659-0776-7674-9F8F-B4507D0A72B9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26D049C-F61F-5740-1FCA-3993A7750AB0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2695F03-E981-DDF9-8F99-3241375C9FE7}"/>
                </a:ext>
              </a:extLst>
            </p:cNvPr>
            <p:cNvGrpSpPr/>
            <p:nvPr/>
          </p:nvGrpSpPr>
          <p:grpSpPr>
            <a:xfrm>
              <a:off x="10742009" y="6047100"/>
              <a:ext cx="396587" cy="439066"/>
              <a:chOff x="3022600" y="1130300"/>
              <a:chExt cx="5994400" cy="45974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51FE684-82C8-A95E-96F9-FD1DB3198413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07DE0FC-37B9-35AB-DD55-3929B5375AEC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13D104-7D44-873F-D82A-47824D0B81E2}"/>
                </a:ext>
              </a:extLst>
            </p:cNvPr>
            <p:cNvGrpSpPr/>
            <p:nvPr/>
          </p:nvGrpSpPr>
          <p:grpSpPr>
            <a:xfrm>
              <a:off x="11206704" y="6211410"/>
              <a:ext cx="334784" cy="279006"/>
              <a:chOff x="3022600" y="1130300"/>
              <a:chExt cx="5994400" cy="459740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9B8B6A2-81A2-D1B9-9522-990CA19ABC57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B6D5E0A-CDCC-1934-2940-8BF99A2BA256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5D2AF01-5F7B-6BB3-184E-D727E1757995}"/>
                </a:ext>
              </a:extLst>
            </p:cNvPr>
            <p:cNvSpPr/>
            <p:nvPr/>
          </p:nvSpPr>
          <p:spPr>
            <a:xfrm>
              <a:off x="7382770" y="2928856"/>
              <a:ext cx="4472042" cy="2475823"/>
            </a:xfrm>
            <a:custGeom>
              <a:avLst/>
              <a:gdLst>
                <a:gd name="connsiteX0" fmla="*/ 0 w 5638800"/>
                <a:gd name="connsiteY0" fmla="*/ 0 h 3121401"/>
                <a:gd name="connsiteX1" fmla="*/ 171450 w 5638800"/>
                <a:gd name="connsiteY1" fmla="*/ 358775 h 3121401"/>
                <a:gd name="connsiteX2" fmla="*/ 374650 w 5638800"/>
                <a:gd name="connsiteY2" fmla="*/ 746125 h 3121401"/>
                <a:gd name="connsiteX3" fmla="*/ 612775 w 5638800"/>
                <a:gd name="connsiteY3" fmla="*/ 1184275 h 3121401"/>
                <a:gd name="connsiteX4" fmla="*/ 882650 w 5638800"/>
                <a:gd name="connsiteY4" fmla="*/ 1635125 h 3121401"/>
                <a:gd name="connsiteX5" fmla="*/ 1158875 w 5638800"/>
                <a:gd name="connsiteY5" fmla="*/ 2028825 h 3121401"/>
                <a:gd name="connsiteX6" fmla="*/ 1403350 w 5638800"/>
                <a:gd name="connsiteY6" fmla="*/ 2355850 h 3121401"/>
                <a:gd name="connsiteX7" fmla="*/ 1654175 w 5638800"/>
                <a:gd name="connsiteY7" fmla="*/ 2635250 h 3121401"/>
                <a:gd name="connsiteX8" fmla="*/ 1908175 w 5638800"/>
                <a:gd name="connsiteY8" fmla="*/ 2870200 h 3121401"/>
                <a:gd name="connsiteX9" fmla="*/ 2124075 w 5638800"/>
                <a:gd name="connsiteY9" fmla="*/ 3035300 h 3121401"/>
                <a:gd name="connsiteX10" fmla="*/ 2286000 w 5638800"/>
                <a:gd name="connsiteY10" fmla="*/ 3101975 h 3121401"/>
                <a:gd name="connsiteX11" fmla="*/ 2409825 w 5638800"/>
                <a:gd name="connsiteY11" fmla="*/ 3121025 h 3121401"/>
                <a:gd name="connsiteX12" fmla="*/ 2574925 w 5638800"/>
                <a:gd name="connsiteY12" fmla="*/ 3089275 h 3121401"/>
                <a:gd name="connsiteX13" fmla="*/ 2733675 w 5638800"/>
                <a:gd name="connsiteY13" fmla="*/ 3038475 h 3121401"/>
                <a:gd name="connsiteX14" fmla="*/ 2914650 w 5638800"/>
                <a:gd name="connsiteY14" fmla="*/ 2952750 h 3121401"/>
                <a:gd name="connsiteX15" fmla="*/ 3114675 w 5638800"/>
                <a:gd name="connsiteY15" fmla="*/ 2844800 h 3121401"/>
                <a:gd name="connsiteX16" fmla="*/ 3448050 w 5638800"/>
                <a:gd name="connsiteY16" fmla="*/ 2641600 h 3121401"/>
                <a:gd name="connsiteX17" fmla="*/ 3705225 w 5638800"/>
                <a:gd name="connsiteY17" fmla="*/ 2470150 h 3121401"/>
                <a:gd name="connsiteX18" fmla="*/ 4016375 w 5638800"/>
                <a:gd name="connsiteY18" fmla="*/ 2232025 h 3121401"/>
                <a:gd name="connsiteX19" fmla="*/ 4406900 w 5638800"/>
                <a:gd name="connsiteY19" fmla="*/ 1898650 h 3121401"/>
                <a:gd name="connsiteX20" fmla="*/ 4778375 w 5638800"/>
                <a:gd name="connsiteY20" fmla="*/ 1539875 h 3121401"/>
                <a:gd name="connsiteX21" fmla="*/ 5073650 w 5638800"/>
                <a:gd name="connsiteY21" fmla="*/ 1228725 h 3121401"/>
                <a:gd name="connsiteX22" fmla="*/ 5362575 w 5638800"/>
                <a:gd name="connsiteY22" fmla="*/ 898525 h 3121401"/>
                <a:gd name="connsiteX23" fmla="*/ 5638800 w 5638800"/>
                <a:gd name="connsiteY23" fmla="*/ 571500 h 3121401"/>
                <a:gd name="connsiteX0" fmla="*/ 0 w 5638800"/>
                <a:gd name="connsiteY0" fmla="*/ 0 h 3126628"/>
                <a:gd name="connsiteX1" fmla="*/ 171450 w 5638800"/>
                <a:gd name="connsiteY1" fmla="*/ 358775 h 3126628"/>
                <a:gd name="connsiteX2" fmla="*/ 374650 w 5638800"/>
                <a:gd name="connsiteY2" fmla="*/ 746125 h 3126628"/>
                <a:gd name="connsiteX3" fmla="*/ 612775 w 5638800"/>
                <a:gd name="connsiteY3" fmla="*/ 1184275 h 3126628"/>
                <a:gd name="connsiteX4" fmla="*/ 882650 w 5638800"/>
                <a:gd name="connsiteY4" fmla="*/ 1635125 h 3126628"/>
                <a:gd name="connsiteX5" fmla="*/ 1158875 w 5638800"/>
                <a:gd name="connsiteY5" fmla="*/ 2028825 h 3126628"/>
                <a:gd name="connsiteX6" fmla="*/ 1403350 w 5638800"/>
                <a:gd name="connsiteY6" fmla="*/ 2355850 h 3126628"/>
                <a:gd name="connsiteX7" fmla="*/ 1654175 w 5638800"/>
                <a:gd name="connsiteY7" fmla="*/ 2635250 h 3126628"/>
                <a:gd name="connsiteX8" fmla="*/ 1908175 w 5638800"/>
                <a:gd name="connsiteY8" fmla="*/ 2870200 h 3126628"/>
                <a:gd name="connsiteX9" fmla="*/ 2124075 w 5638800"/>
                <a:gd name="connsiteY9" fmla="*/ 3035300 h 3126628"/>
                <a:gd name="connsiteX10" fmla="*/ 2286000 w 5638800"/>
                <a:gd name="connsiteY10" fmla="*/ 3117850 h 3126628"/>
                <a:gd name="connsiteX11" fmla="*/ 2409825 w 5638800"/>
                <a:gd name="connsiteY11" fmla="*/ 3121025 h 3126628"/>
                <a:gd name="connsiteX12" fmla="*/ 2574925 w 5638800"/>
                <a:gd name="connsiteY12" fmla="*/ 3089275 h 3126628"/>
                <a:gd name="connsiteX13" fmla="*/ 2733675 w 5638800"/>
                <a:gd name="connsiteY13" fmla="*/ 3038475 h 3126628"/>
                <a:gd name="connsiteX14" fmla="*/ 2914650 w 5638800"/>
                <a:gd name="connsiteY14" fmla="*/ 2952750 h 3126628"/>
                <a:gd name="connsiteX15" fmla="*/ 3114675 w 5638800"/>
                <a:gd name="connsiteY15" fmla="*/ 2844800 h 3126628"/>
                <a:gd name="connsiteX16" fmla="*/ 3448050 w 5638800"/>
                <a:gd name="connsiteY16" fmla="*/ 2641600 h 3126628"/>
                <a:gd name="connsiteX17" fmla="*/ 3705225 w 5638800"/>
                <a:gd name="connsiteY17" fmla="*/ 2470150 h 3126628"/>
                <a:gd name="connsiteX18" fmla="*/ 4016375 w 5638800"/>
                <a:gd name="connsiteY18" fmla="*/ 2232025 h 3126628"/>
                <a:gd name="connsiteX19" fmla="*/ 4406900 w 5638800"/>
                <a:gd name="connsiteY19" fmla="*/ 1898650 h 3126628"/>
                <a:gd name="connsiteX20" fmla="*/ 4778375 w 5638800"/>
                <a:gd name="connsiteY20" fmla="*/ 1539875 h 3126628"/>
                <a:gd name="connsiteX21" fmla="*/ 5073650 w 5638800"/>
                <a:gd name="connsiteY21" fmla="*/ 1228725 h 3126628"/>
                <a:gd name="connsiteX22" fmla="*/ 5362575 w 5638800"/>
                <a:gd name="connsiteY22" fmla="*/ 898525 h 3126628"/>
                <a:gd name="connsiteX23" fmla="*/ 5638800 w 5638800"/>
                <a:gd name="connsiteY23" fmla="*/ 571500 h 3126628"/>
                <a:gd name="connsiteX0" fmla="*/ 0 w 5638800"/>
                <a:gd name="connsiteY0" fmla="*/ 0 h 3121767"/>
                <a:gd name="connsiteX1" fmla="*/ 171450 w 5638800"/>
                <a:gd name="connsiteY1" fmla="*/ 358775 h 3121767"/>
                <a:gd name="connsiteX2" fmla="*/ 374650 w 5638800"/>
                <a:gd name="connsiteY2" fmla="*/ 746125 h 3121767"/>
                <a:gd name="connsiteX3" fmla="*/ 612775 w 5638800"/>
                <a:gd name="connsiteY3" fmla="*/ 1184275 h 3121767"/>
                <a:gd name="connsiteX4" fmla="*/ 882650 w 5638800"/>
                <a:gd name="connsiteY4" fmla="*/ 1635125 h 3121767"/>
                <a:gd name="connsiteX5" fmla="*/ 1158875 w 5638800"/>
                <a:gd name="connsiteY5" fmla="*/ 2028825 h 3121767"/>
                <a:gd name="connsiteX6" fmla="*/ 1403350 w 5638800"/>
                <a:gd name="connsiteY6" fmla="*/ 2355850 h 3121767"/>
                <a:gd name="connsiteX7" fmla="*/ 1654175 w 5638800"/>
                <a:gd name="connsiteY7" fmla="*/ 2635250 h 3121767"/>
                <a:gd name="connsiteX8" fmla="*/ 1908175 w 5638800"/>
                <a:gd name="connsiteY8" fmla="*/ 2870200 h 3121767"/>
                <a:gd name="connsiteX9" fmla="*/ 2124075 w 5638800"/>
                <a:gd name="connsiteY9" fmla="*/ 3035300 h 3121767"/>
                <a:gd name="connsiteX10" fmla="*/ 2282825 w 5638800"/>
                <a:gd name="connsiteY10" fmla="*/ 3105150 h 3121767"/>
                <a:gd name="connsiteX11" fmla="*/ 2409825 w 5638800"/>
                <a:gd name="connsiteY11" fmla="*/ 3121025 h 3121767"/>
                <a:gd name="connsiteX12" fmla="*/ 2574925 w 5638800"/>
                <a:gd name="connsiteY12" fmla="*/ 3089275 h 3121767"/>
                <a:gd name="connsiteX13" fmla="*/ 2733675 w 5638800"/>
                <a:gd name="connsiteY13" fmla="*/ 3038475 h 3121767"/>
                <a:gd name="connsiteX14" fmla="*/ 2914650 w 5638800"/>
                <a:gd name="connsiteY14" fmla="*/ 2952750 h 3121767"/>
                <a:gd name="connsiteX15" fmla="*/ 3114675 w 5638800"/>
                <a:gd name="connsiteY15" fmla="*/ 2844800 h 3121767"/>
                <a:gd name="connsiteX16" fmla="*/ 3448050 w 5638800"/>
                <a:gd name="connsiteY16" fmla="*/ 2641600 h 3121767"/>
                <a:gd name="connsiteX17" fmla="*/ 3705225 w 5638800"/>
                <a:gd name="connsiteY17" fmla="*/ 2470150 h 3121767"/>
                <a:gd name="connsiteX18" fmla="*/ 4016375 w 5638800"/>
                <a:gd name="connsiteY18" fmla="*/ 2232025 h 3121767"/>
                <a:gd name="connsiteX19" fmla="*/ 4406900 w 5638800"/>
                <a:gd name="connsiteY19" fmla="*/ 1898650 h 3121767"/>
                <a:gd name="connsiteX20" fmla="*/ 4778375 w 5638800"/>
                <a:gd name="connsiteY20" fmla="*/ 1539875 h 3121767"/>
                <a:gd name="connsiteX21" fmla="*/ 5073650 w 5638800"/>
                <a:gd name="connsiteY21" fmla="*/ 1228725 h 3121767"/>
                <a:gd name="connsiteX22" fmla="*/ 5362575 w 5638800"/>
                <a:gd name="connsiteY22" fmla="*/ 898525 h 3121767"/>
                <a:gd name="connsiteX23" fmla="*/ 5638800 w 5638800"/>
                <a:gd name="connsiteY23" fmla="*/ 571500 h 312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38800" h="3121767">
                  <a:moveTo>
                    <a:pt x="0" y="0"/>
                  </a:moveTo>
                  <a:cubicBezTo>
                    <a:pt x="54504" y="117210"/>
                    <a:pt x="109008" y="234421"/>
                    <a:pt x="171450" y="358775"/>
                  </a:cubicBezTo>
                  <a:cubicBezTo>
                    <a:pt x="233892" y="483129"/>
                    <a:pt x="301096" y="608542"/>
                    <a:pt x="374650" y="746125"/>
                  </a:cubicBezTo>
                  <a:cubicBezTo>
                    <a:pt x="448204" y="883708"/>
                    <a:pt x="528108" y="1036108"/>
                    <a:pt x="612775" y="1184275"/>
                  </a:cubicBezTo>
                  <a:cubicBezTo>
                    <a:pt x="697442" y="1332442"/>
                    <a:pt x="791633" y="1494367"/>
                    <a:pt x="882650" y="1635125"/>
                  </a:cubicBezTo>
                  <a:cubicBezTo>
                    <a:pt x="973667" y="1775883"/>
                    <a:pt x="1072092" y="1908704"/>
                    <a:pt x="1158875" y="2028825"/>
                  </a:cubicBezTo>
                  <a:cubicBezTo>
                    <a:pt x="1245658" y="2148946"/>
                    <a:pt x="1320800" y="2254779"/>
                    <a:pt x="1403350" y="2355850"/>
                  </a:cubicBezTo>
                  <a:cubicBezTo>
                    <a:pt x="1485900" y="2456921"/>
                    <a:pt x="1570038" y="2549525"/>
                    <a:pt x="1654175" y="2635250"/>
                  </a:cubicBezTo>
                  <a:cubicBezTo>
                    <a:pt x="1738313" y="2720975"/>
                    <a:pt x="1829858" y="2803525"/>
                    <a:pt x="1908175" y="2870200"/>
                  </a:cubicBezTo>
                  <a:cubicBezTo>
                    <a:pt x="1986492" y="2936875"/>
                    <a:pt x="2061633" y="2996142"/>
                    <a:pt x="2124075" y="3035300"/>
                  </a:cubicBezTo>
                  <a:cubicBezTo>
                    <a:pt x="2186517" y="3074458"/>
                    <a:pt x="2235200" y="3090863"/>
                    <a:pt x="2282825" y="3105150"/>
                  </a:cubicBezTo>
                  <a:cubicBezTo>
                    <a:pt x="2330450" y="3119437"/>
                    <a:pt x="2361142" y="3123671"/>
                    <a:pt x="2409825" y="3121025"/>
                  </a:cubicBezTo>
                  <a:cubicBezTo>
                    <a:pt x="2458508" y="3118379"/>
                    <a:pt x="2520950" y="3103033"/>
                    <a:pt x="2574925" y="3089275"/>
                  </a:cubicBezTo>
                  <a:cubicBezTo>
                    <a:pt x="2628900" y="3075517"/>
                    <a:pt x="2677054" y="3061229"/>
                    <a:pt x="2733675" y="3038475"/>
                  </a:cubicBezTo>
                  <a:cubicBezTo>
                    <a:pt x="2790296" y="3015721"/>
                    <a:pt x="2851150" y="2985029"/>
                    <a:pt x="2914650" y="2952750"/>
                  </a:cubicBezTo>
                  <a:cubicBezTo>
                    <a:pt x="2978150" y="2920471"/>
                    <a:pt x="3025775" y="2896658"/>
                    <a:pt x="3114675" y="2844800"/>
                  </a:cubicBezTo>
                  <a:cubicBezTo>
                    <a:pt x="3203575" y="2792942"/>
                    <a:pt x="3349625" y="2704042"/>
                    <a:pt x="3448050" y="2641600"/>
                  </a:cubicBezTo>
                  <a:cubicBezTo>
                    <a:pt x="3546475" y="2579158"/>
                    <a:pt x="3610504" y="2538413"/>
                    <a:pt x="3705225" y="2470150"/>
                  </a:cubicBezTo>
                  <a:cubicBezTo>
                    <a:pt x="3799946" y="2401888"/>
                    <a:pt x="3899429" y="2327275"/>
                    <a:pt x="4016375" y="2232025"/>
                  </a:cubicBezTo>
                  <a:cubicBezTo>
                    <a:pt x="4133321" y="2136775"/>
                    <a:pt x="4279900" y="2014008"/>
                    <a:pt x="4406900" y="1898650"/>
                  </a:cubicBezTo>
                  <a:cubicBezTo>
                    <a:pt x="4533900" y="1783292"/>
                    <a:pt x="4667250" y="1651529"/>
                    <a:pt x="4778375" y="1539875"/>
                  </a:cubicBezTo>
                  <a:cubicBezTo>
                    <a:pt x="4889500" y="1428221"/>
                    <a:pt x="4976284" y="1335616"/>
                    <a:pt x="5073650" y="1228725"/>
                  </a:cubicBezTo>
                  <a:cubicBezTo>
                    <a:pt x="5171016" y="1121834"/>
                    <a:pt x="5268383" y="1008063"/>
                    <a:pt x="5362575" y="898525"/>
                  </a:cubicBezTo>
                  <a:cubicBezTo>
                    <a:pt x="5456767" y="788988"/>
                    <a:pt x="5547783" y="680244"/>
                    <a:pt x="5638800" y="571500"/>
                  </a:cubicBez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70F6C6-EEAB-5195-79DD-505F7B89C8CE}"/>
                </a:ext>
              </a:extLst>
            </p:cNvPr>
            <p:cNvSpPr/>
            <p:nvPr/>
          </p:nvSpPr>
          <p:spPr>
            <a:xfrm>
              <a:off x="7355073" y="4265939"/>
              <a:ext cx="4497222" cy="1464281"/>
            </a:xfrm>
            <a:custGeom>
              <a:avLst/>
              <a:gdLst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43100 w 5670550"/>
                <a:gd name="connsiteY7" fmla="*/ 1727200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74825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60625 w 5670550"/>
                <a:gd name="connsiteY10" fmla="*/ 168275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82825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70550" h="1846313">
                  <a:moveTo>
                    <a:pt x="0" y="1727200"/>
                  </a:moveTo>
                  <a:cubicBezTo>
                    <a:pt x="73554" y="1743869"/>
                    <a:pt x="147108" y="1760538"/>
                    <a:pt x="231775" y="1774825"/>
                  </a:cubicBezTo>
                  <a:cubicBezTo>
                    <a:pt x="316442" y="1789112"/>
                    <a:pt x="416983" y="1803400"/>
                    <a:pt x="508000" y="1812925"/>
                  </a:cubicBezTo>
                  <a:cubicBezTo>
                    <a:pt x="599017" y="1822450"/>
                    <a:pt x="691621" y="1827742"/>
                    <a:pt x="777875" y="1831975"/>
                  </a:cubicBezTo>
                  <a:cubicBezTo>
                    <a:pt x="864129" y="1836208"/>
                    <a:pt x="922867" y="1839383"/>
                    <a:pt x="1025525" y="1838325"/>
                  </a:cubicBezTo>
                  <a:cubicBezTo>
                    <a:pt x="1128183" y="1837267"/>
                    <a:pt x="1280054" y="1834621"/>
                    <a:pt x="1393825" y="1825625"/>
                  </a:cubicBezTo>
                  <a:cubicBezTo>
                    <a:pt x="1507596" y="1816629"/>
                    <a:pt x="1622425" y="1799167"/>
                    <a:pt x="1708150" y="1784350"/>
                  </a:cubicBezTo>
                  <a:cubicBezTo>
                    <a:pt x="1793875" y="1769533"/>
                    <a:pt x="1845204" y="1751012"/>
                    <a:pt x="1908175" y="1736725"/>
                  </a:cubicBezTo>
                  <a:cubicBezTo>
                    <a:pt x="1971146" y="1722438"/>
                    <a:pt x="2023533" y="1708679"/>
                    <a:pt x="2085975" y="1698625"/>
                  </a:cubicBezTo>
                  <a:cubicBezTo>
                    <a:pt x="2148417" y="1688571"/>
                    <a:pt x="2221971" y="1677458"/>
                    <a:pt x="2282825" y="1676400"/>
                  </a:cubicBezTo>
                  <a:cubicBezTo>
                    <a:pt x="2343679" y="1675342"/>
                    <a:pt x="2392363" y="1682221"/>
                    <a:pt x="2451100" y="1692275"/>
                  </a:cubicBezTo>
                  <a:cubicBezTo>
                    <a:pt x="2509837" y="1702329"/>
                    <a:pt x="2577042" y="1720850"/>
                    <a:pt x="2635250" y="1736725"/>
                  </a:cubicBezTo>
                  <a:cubicBezTo>
                    <a:pt x="2693458" y="1752600"/>
                    <a:pt x="2735792" y="1772179"/>
                    <a:pt x="2800350" y="1787525"/>
                  </a:cubicBezTo>
                  <a:cubicBezTo>
                    <a:pt x="2864908" y="1802871"/>
                    <a:pt x="2951163" y="1819275"/>
                    <a:pt x="3022600" y="1828800"/>
                  </a:cubicBezTo>
                  <a:cubicBezTo>
                    <a:pt x="3094038" y="1838325"/>
                    <a:pt x="3154892" y="1842558"/>
                    <a:pt x="3228975" y="1844675"/>
                  </a:cubicBezTo>
                  <a:cubicBezTo>
                    <a:pt x="3303058" y="1846792"/>
                    <a:pt x="3394075" y="1847850"/>
                    <a:pt x="3467100" y="1841500"/>
                  </a:cubicBezTo>
                  <a:cubicBezTo>
                    <a:pt x="3540125" y="1835150"/>
                    <a:pt x="3594629" y="1825625"/>
                    <a:pt x="3667125" y="1806575"/>
                  </a:cubicBezTo>
                  <a:cubicBezTo>
                    <a:pt x="3739621" y="1787525"/>
                    <a:pt x="3818467" y="1761596"/>
                    <a:pt x="3902075" y="1727200"/>
                  </a:cubicBezTo>
                  <a:cubicBezTo>
                    <a:pt x="3985683" y="1692804"/>
                    <a:pt x="4081992" y="1648354"/>
                    <a:pt x="4168775" y="1600200"/>
                  </a:cubicBezTo>
                  <a:cubicBezTo>
                    <a:pt x="4255558" y="1552046"/>
                    <a:pt x="4348692" y="1490662"/>
                    <a:pt x="4422775" y="1438275"/>
                  </a:cubicBezTo>
                  <a:cubicBezTo>
                    <a:pt x="4496858" y="1385888"/>
                    <a:pt x="4545542" y="1345142"/>
                    <a:pt x="4613275" y="1285875"/>
                  </a:cubicBezTo>
                  <a:cubicBezTo>
                    <a:pt x="4681008" y="1226608"/>
                    <a:pt x="4756150" y="1157287"/>
                    <a:pt x="4829175" y="1082675"/>
                  </a:cubicBezTo>
                  <a:cubicBezTo>
                    <a:pt x="4902200" y="1008062"/>
                    <a:pt x="4990571" y="906992"/>
                    <a:pt x="5051425" y="838200"/>
                  </a:cubicBezTo>
                  <a:cubicBezTo>
                    <a:pt x="5112279" y="769408"/>
                    <a:pt x="5142971" y="732367"/>
                    <a:pt x="5194300" y="669925"/>
                  </a:cubicBezTo>
                  <a:cubicBezTo>
                    <a:pt x="5245629" y="607483"/>
                    <a:pt x="5299075" y="544512"/>
                    <a:pt x="5359400" y="463550"/>
                  </a:cubicBezTo>
                  <a:cubicBezTo>
                    <a:pt x="5419725" y="382587"/>
                    <a:pt x="5504392" y="261408"/>
                    <a:pt x="5556250" y="184150"/>
                  </a:cubicBezTo>
                  <a:cubicBezTo>
                    <a:pt x="5608108" y="106892"/>
                    <a:pt x="5639329" y="53446"/>
                    <a:pt x="5670550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56DC8A-895E-76B4-67EE-43FBAD943587}"/>
                </a:ext>
              </a:extLst>
            </p:cNvPr>
            <p:cNvSpPr/>
            <p:nvPr/>
          </p:nvSpPr>
          <p:spPr>
            <a:xfrm>
              <a:off x="8387863" y="4670751"/>
              <a:ext cx="829732" cy="733928"/>
            </a:xfrm>
            <a:custGeom>
              <a:avLst/>
              <a:gdLst>
                <a:gd name="connsiteX0" fmla="*/ 0 w 829248"/>
                <a:gd name="connsiteY0" fmla="*/ 0 h 731168"/>
                <a:gd name="connsiteX1" fmla="*/ 169333 w 829248"/>
                <a:gd name="connsiteY1" fmla="*/ 186266 h 731168"/>
                <a:gd name="connsiteX2" fmla="*/ 304800 w 829248"/>
                <a:gd name="connsiteY2" fmla="*/ 334433 h 731168"/>
                <a:gd name="connsiteX3" fmla="*/ 452966 w 829248"/>
                <a:gd name="connsiteY3" fmla="*/ 478366 h 731168"/>
                <a:gd name="connsiteX4" fmla="*/ 643466 w 829248"/>
                <a:gd name="connsiteY4" fmla="*/ 635000 h 731168"/>
                <a:gd name="connsiteX5" fmla="*/ 808566 w 829248"/>
                <a:gd name="connsiteY5" fmla="*/ 719666 h 731168"/>
                <a:gd name="connsiteX6" fmla="*/ 821266 w 829248"/>
                <a:gd name="connsiteY6" fmla="*/ 728133 h 73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248" h="731168">
                  <a:moveTo>
                    <a:pt x="0" y="0"/>
                  </a:moveTo>
                  <a:lnTo>
                    <a:pt x="169333" y="186266"/>
                  </a:lnTo>
                  <a:cubicBezTo>
                    <a:pt x="220133" y="242005"/>
                    <a:pt x="257528" y="285750"/>
                    <a:pt x="304800" y="334433"/>
                  </a:cubicBezTo>
                  <a:cubicBezTo>
                    <a:pt x="352072" y="383116"/>
                    <a:pt x="396522" y="428272"/>
                    <a:pt x="452966" y="478366"/>
                  </a:cubicBezTo>
                  <a:cubicBezTo>
                    <a:pt x="509410" y="528460"/>
                    <a:pt x="584199" y="594783"/>
                    <a:pt x="643466" y="635000"/>
                  </a:cubicBezTo>
                  <a:cubicBezTo>
                    <a:pt x="702733" y="675217"/>
                    <a:pt x="778933" y="704144"/>
                    <a:pt x="808566" y="719666"/>
                  </a:cubicBezTo>
                  <a:cubicBezTo>
                    <a:pt x="838199" y="735188"/>
                    <a:pt x="829732" y="731660"/>
                    <a:pt x="821266" y="72813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FBFB46-0AF6-A250-FB26-4714FB3B4DAD}"/>
                </a:ext>
              </a:extLst>
            </p:cNvPr>
            <p:cNvSpPr/>
            <p:nvPr/>
          </p:nvSpPr>
          <p:spPr>
            <a:xfrm>
              <a:off x="9166797" y="5301517"/>
              <a:ext cx="1837266" cy="425000"/>
            </a:xfrm>
            <a:custGeom>
              <a:avLst/>
              <a:gdLst>
                <a:gd name="connsiteX0" fmla="*/ 0 w 1794934"/>
                <a:gd name="connsiteY0" fmla="*/ 292100 h 425000"/>
                <a:gd name="connsiteX1" fmla="*/ 169334 w 1794934"/>
                <a:gd name="connsiteY1" fmla="*/ 309034 h 425000"/>
                <a:gd name="connsiteX2" fmla="*/ 338667 w 1794934"/>
                <a:gd name="connsiteY2" fmla="*/ 364067 h 425000"/>
                <a:gd name="connsiteX3" fmla="*/ 512234 w 1794934"/>
                <a:gd name="connsiteY3" fmla="*/ 406400 h 425000"/>
                <a:gd name="connsiteX4" fmla="*/ 719667 w 1794934"/>
                <a:gd name="connsiteY4" fmla="*/ 423334 h 425000"/>
                <a:gd name="connsiteX5" fmla="*/ 889000 w 1794934"/>
                <a:gd name="connsiteY5" fmla="*/ 419100 h 425000"/>
                <a:gd name="connsiteX6" fmla="*/ 1138767 w 1794934"/>
                <a:gd name="connsiteY6" fmla="*/ 376767 h 425000"/>
                <a:gd name="connsiteX7" fmla="*/ 1388534 w 1794934"/>
                <a:gd name="connsiteY7" fmla="*/ 270934 h 425000"/>
                <a:gd name="connsiteX8" fmla="*/ 1617134 w 1794934"/>
                <a:gd name="connsiteY8" fmla="*/ 139700 h 425000"/>
                <a:gd name="connsiteX9" fmla="*/ 1794934 w 1794934"/>
                <a:gd name="connsiteY9" fmla="*/ 0 h 4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934" h="425000">
                  <a:moveTo>
                    <a:pt x="0" y="292100"/>
                  </a:moveTo>
                  <a:cubicBezTo>
                    <a:pt x="56445" y="294570"/>
                    <a:pt x="112890" y="297040"/>
                    <a:pt x="169334" y="309034"/>
                  </a:cubicBezTo>
                  <a:cubicBezTo>
                    <a:pt x="225778" y="321028"/>
                    <a:pt x="281517" y="347839"/>
                    <a:pt x="338667" y="364067"/>
                  </a:cubicBezTo>
                  <a:cubicBezTo>
                    <a:pt x="395817" y="380295"/>
                    <a:pt x="448734" y="396522"/>
                    <a:pt x="512234" y="406400"/>
                  </a:cubicBezTo>
                  <a:cubicBezTo>
                    <a:pt x="575734" y="416278"/>
                    <a:pt x="656873" y="421217"/>
                    <a:pt x="719667" y="423334"/>
                  </a:cubicBezTo>
                  <a:cubicBezTo>
                    <a:pt x="782461" y="425451"/>
                    <a:pt x="819150" y="426861"/>
                    <a:pt x="889000" y="419100"/>
                  </a:cubicBezTo>
                  <a:cubicBezTo>
                    <a:pt x="958850" y="411339"/>
                    <a:pt x="1055511" y="401461"/>
                    <a:pt x="1138767" y="376767"/>
                  </a:cubicBezTo>
                  <a:cubicBezTo>
                    <a:pt x="1222023" y="352073"/>
                    <a:pt x="1308806" y="310445"/>
                    <a:pt x="1388534" y="270934"/>
                  </a:cubicBezTo>
                  <a:cubicBezTo>
                    <a:pt x="1468262" y="231423"/>
                    <a:pt x="1549401" y="184856"/>
                    <a:pt x="1617134" y="139700"/>
                  </a:cubicBezTo>
                  <a:cubicBezTo>
                    <a:pt x="1684867" y="94544"/>
                    <a:pt x="1739900" y="47272"/>
                    <a:pt x="1794934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1D8E25-9195-E3B2-BEAD-AFAD895A275A}"/>
                </a:ext>
              </a:extLst>
            </p:cNvPr>
            <p:cNvSpPr/>
            <p:nvPr/>
          </p:nvSpPr>
          <p:spPr>
            <a:xfrm>
              <a:off x="7740008" y="3644265"/>
              <a:ext cx="632460" cy="990600"/>
            </a:xfrm>
            <a:custGeom>
              <a:avLst/>
              <a:gdLst>
                <a:gd name="connsiteX0" fmla="*/ 632460 w 632460"/>
                <a:gd name="connsiteY0" fmla="*/ 990600 h 990600"/>
                <a:gd name="connsiteX1" fmla="*/ 281940 w 632460"/>
                <a:gd name="connsiteY1" fmla="*/ 495300 h 990600"/>
                <a:gd name="connsiteX2" fmla="*/ 0 w 632460"/>
                <a:gd name="connsiteY2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460" h="990600">
                  <a:moveTo>
                    <a:pt x="632460" y="990600"/>
                  </a:moveTo>
                  <a:cubicBezTo>
                    <a:pt x="509905" y="825500"/>
                    <a:pt x="387350" y="660400"/>
                    <a:pt x="281940" y="495300"/>
                  </a:cubicBezTo>
                  <a:cubicBezTo>
                    <a:pt x="176530" y="330200"/>
                    <a:pt x="88265" y="165100"/>
                    <a:pt x="0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427DD6-8B9F-BE71-5577-161701123A0C}"/>
                </a:ext>
              </a:extLst>
            </p:cNvPr>
            <p:cNvSpPr/>
            <p:nvPr/>
          </p:nvSpPr>
          <p:spPr>
            <a:xfrm>
              <a:off x="11001368" y="4551045"/>
              <a:ext cx="670560" cy="746760"/>
            </a:xfrm>
            <a:custGeom>
              <a:avLst/>
              <a:gdLst>
                <a:gd name="connsiteX0" fmla="*/ 0 w 670560"/>
                <a:gd name="connsiteY0" fmla="*/ 746760 h 746760"/>
                <a:gd name="connsiteX1" fmla="*/ 213360 w 670560"/>
                <a:gd name="connsiteY1" fmla="*/ 548640 h 746760"/>
                <a:gd name="connsiteX2" fmla="*/ 480060 w 670560"/>
                <a:gd name="connsiteY2" fmla="*/ 243840 h 746760"/>
                <a:gd name="connsiteX3" fmla="*/ 670560 w 670560"/>
                <a:gd name="connsiteY3" fmla="*/ 0 h 7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560" h="746760">
                  <a:moveTo>
                    <a:pt x="0" y="746760"/>
                  </a:moveTo>
                  <a:cubicBezTo>
                    <a:pt x="66675" y="689610"/>
                    <a:pt x="133350" y="632460"/>
                    <a:pt x="213360" y="548640"/>
                  </a:cubicBezTo>
                  <a:cubicBezTo>
                    <a:pt x="293370" y="464820"/>
                    <a:pt x="403860" y="335280"/>
                    <a:pt x="480060" y="243840"/>
                  </a:cubicBezTo>
                  <a:cubicBezTo>
                    <a:pt x="556260" y="152400"/>
                    <a:pt x="613410" y="76200"/>
                    <a:pt x="67056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B98198-3F36-4335-EB3D-21B85740A154}"/>
                </a:ext>
              </a:extLst>
            </p:cNvPr>
            <p:cNvSpPr/>
            <p:nvPr/>
          </p:nvSpPr>
          <p:spPr>
            <a:xfrm>
              <a:off x="8483600" y="5599995"/>
              <a:ext cx="704850" cy="115005"/>
            </a:xfrm>
            <a:custGeom>
              <a:avLst/>
              <a:gdLst>
                <a:gd name="connsiteX0" fmla="*/ 0 w 704850"/>
                <a:gd name="connsiteY0" fmla="*/ 115005 h 115005"/>
                <a:gd name="connsiteX1" fmla="*/ 368300 w 704850"/>
                <a:gd name="connsiteY1" fmla="*/ 51505 h 115005"/>
                <a:gd name="connsiteX2" fmla="*/ 539750 w 704850"/>
                <a:gd name="connsiteY2" fmla="*/ 7055 h 115005"/>
                <a:gd name="connsiteX3" fmla="*/ 704850 w 704850"/>
                <a:gd name="connsiteY3" fmla="*/ 705 h 11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115005">
                  <a:moveTo>
                    <a:pt x="0" y="115005"/>
                  </a:moveTo>
                  <a:lnTo>
                    <a:pt x="368300" y="51505"/>
                  </a:lnTo>
                  <a:cubicBezTo>
                    <a:pt x="458258" y="33513"/>
                    <a:pt x="483658" y="15522"/>
                    <a:pt x="539750" y="7055"/>
                  </a:cubicBezTo>
                  <a:cubicBezTo>
                    <a:pt x="595842" y="-1412"/>
                    <a:pt x="650346" y="-354"/>
                    <a:pt x="704850" y="705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78DD0B-EBEB-CC97-52E7-5C46E50FB840}"/>
                </a:ext>
              </a:extLst>
            </p:cNvPr>
            <p:cNvSpPr/>
            <p:nvPr/>
          </p:nvSpPr>
          <p:spPr>
            <a:xfrm>
              <a:off x="9216077" y="4241800"/>
              <a:ext cx="1871023" cy="1175482"/>
            </a:xfrm>
            <a:custGeom>
              <a:avLst/>
              <a:gdLst>
                <a:gd name="connsiteX0" fmla="*/ 10473 w 1871023"/>
                <a:gd name="connsiteY0" fmla="*/ 1149350 h 1175482"/>
                <a:gd name="connsiteX1" fmla="*/ 73973 w 1871023"/>
                <a:gd name="connsiteY1" fmla="*/ 1162050 h 1175482"/>
                <a:gd name="connsiteX2" fmla="*/ 562923 w 1871023"/>
                <a:gd name="connsiteY2" fmla="*/ 984250 h 1175482"/>
                <a:gd name="connsiteX3" fmla="*/ 1216973 w 1871023"/>
                <a:gd name="connsiteY3" fmla="*/ 571500 h 1175482"/>
                <a:gd name="connsiteX4" fmla="*/ 1871023 w 1871023"/>
                <a:gd name="connsiteY4" fmla="*/ 0 h 117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1023" h="1175482">
                  <a:moveTo>
                    <a:pt x="10473" y="1149350"/>
                  </a:moveTo>
                  <a:cubicBezTo>
                    <a:pt x="-3815" y="1169458"/>
                    <a:pt x="-18102" y="1189567"/>
                    <a:pt x="73973" y="1162050"/>
                  </a:cubicBezTo>
                  <a:cubicBezTo>
                    <a:pt x="166048" y="1134533"/>
                    <a:pt x="372423" y="1082675"/>
                    <a:pt x="562923" y="984250"/>
                  </a:cubicBezTo>
                  <a:cubicBezTo>
                    <a:pt x="753423" y="885825"/>
                    <a:pt x="998956" y="735542"/>
                    <a:pt x="1216973" y="571500"/>
                  </a:cubicBezTo>
                  <a:cubicBezTo>
                    <a:pt x="1434990" y="407458"/>
                    <a:pt x="1653006" y="203729"/>
                    <a:pt x="1871023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324E79-2F59-A770-5AC3-12C107E1D10D}"/>
                </a:ext>
              </a:extLst>
            </p:cNvPr>
            <p:cNvSpPr txBox="1"/>
            <p:nvPr/>
          </p:nvSpPr>
          <p:spPr>
            <a:xfrm>
              <a:off x="8022875" y="3814347"/>
              <a:ext cx="1507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FFC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Real trajectory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EEC8D2-2EF4-E179-D5C8-260C5AC5AD92}"/>
                </a:ext>
              </a:extLst>
            </p:cNvPr>
            <p:cNvSpPr txBox="1"/>
            <p:nvPr/>
          </p:nvSpPr>
          <p:spPr>
            <a:xfrm>
              <a:off x="10639756" y="5507765"/>
              <a:ext cx="1497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solidFill>
                    <a:srgbClr val="00B0F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Aux. trajectory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6A3DC6B-226A-BC37-CCC2-3D0A71E4AF04}"/>
              </a:ext>
            </a:extLst>
          </p:cNvPr>
          <p:cNvSpPr txBox="1"/>
          <p:nvPr/>
        </p:nvSpPr>
        <p:spPr>
          <a:xfrm>
            <a:off x="7905750" y="65544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</p:spTree>
    <p:extLst>
      <p:ext uri="{BB962C8B-B14F-4D97-AF65-F5344CB8AC3E}">
        <p14:creationId xmlns:p14="http://schemas.microsoft.com/office/powerpoint/2010/main" val="2830527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84AB-0957-D1ED-E92D-C771199C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F02F-44B5-0C4E-0F6A-CE02A23D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Quantum momentum</a:t>
            </a:r>
          </a:p>
          <a:p>
            <a:pPr marL="0" indent="0">
              <a:buNone/>
            </a:pPr>
            <a:r>
              <a:rPr lang="en-US"/>
              <a:t>The nuclear density is assumed to be combination of Gaussian functions having each aux. position as its center.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Eventually, the sign of quantum momentum is determined by the displacement between the real position and average position. </a:t>
            </a:r>
            <a:r>
              <a:rPr lang="en-US">
                <a:solidFill>
                  <a:srgbClr val="7030A0"/>
                </a:solidFill>
              </a:rPr>
              <a:t>By this procedure, each trajectory possesses its own quantum momentum constructed by its auxiliary trajectories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5A7A30-BF37-4917-5040-776F84195B69}"/>
                  </a:ext>
                </a:extLst>
              </p:cNvPr>
              <p:cNvSpPr txBox="1"/>
              <p:nvPr/>
            </p:nvSpPr>
            <p:spPr>
              <a:xfrm>
                <a:off x="2840488" y="2184878"/>
                <a:ext cx="656852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𝜈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5A7A30-BF37-4917-5040-776F84195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88" y="2184878"/>
                <a:ext cx="6568529" cy="1189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DD621C-F134-79D8-F12B-96BCE0C96D06}"/>
              </a:ext>
            </a:extLst>
          </p:cNvPr>
          <p:cNvSpPr txBox="1"/>
          <p:nvPr/>
        </p:nvSpPr>
        <p:spPr>
          <a:xfrm>
            <a:off x="7905750" y="65544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237900-D44C-11F7-740E-F0C91AE19EA3}"/>
              </a:ext>
            </a:extLst>
          </p:cNvPr>
          <p:cNvSpPr/>
          <p:nvPr/>
        </p:nvSpPr>
        <p:spPr>
          <a:xfrm rot="5400000">
            <a:off x="5924451" y="3572301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FC6CBE-1F66-1819-8324-FE7DB2B84B47}"/>
                  </a:ext>
                </a:extLst>
              </p:cNvPr>
              <p:cNvSpPr txBox="1"/>
              <p:nvPr/>
            </p:nvSpPr>
            <p:spPr>
              <a:xfrm>
                <a:off x="2994935" y="4094810"/>
                <a:ext cx="6254148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FC6CBE-1F66-1819-8324-FE7DB2B84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935" y="4094810"/>
                <a:ext cx="6254148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F1064A7-7455-FED4-D070-A7EEDFBBD7C6}"/>
              </a:ext>
            </a:extLst>
          </p:cNvPr>
          <p:cNvSpPr/>
          <p:nvPr/>
        </p:nvSpPr>
        <p:spPr>
          <a:xfrm>
            <a:off x="2987880" y="4044808"/>
            <a:ext cx="6216240" cy="10732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12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ECD1-3135-0049-E14D-0E202D70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8D12-FB78-8668-2476-62FBF29D3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Phase gradient</a:t>
            </a:r>
          </a:p>
          <a:p>
            <a:pPr marL="0" indent="0">
              <a:buNone/>
            </a:pPr>
            <a:r>
              <a:rPr lang="en-US"/>
              <a:t>The phase gradient is computed by the momentum difference during the coherence.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Thus, quantum momentum and phase gradient become physical quantities in terms of the relative position and momentum.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6F294-21E9-926C-0FAA-8303ED0F8BFA}"/>
                  </a:ext>
                </a:extLst>
              </p:cNvPr>
              <p:cNvSpPr txBox="1"/>
              <p:nvPr/>
            </p:nvSpPr>
            <p:spPr>
              <a:xfrm>
                <a:off x="3271558" y="2232176"/>
                <a:ext cx="5364930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6F294-21E9-926C-0FAA-8303ED0F8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58" y="2232176"/>
                <a:ext cx="5364930" cy="873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2FFCF209-19B9-0DDE-046F-C4FD407A0888}"/>
              </a:ext>
            </a:extLst>
          </p:cNvPr>
          <p:cNvSpPr/>
          <p:nvPr/>
        </p:nvSpPr>
        <p:spPr>
          <a:xfrm rot="5400000">
            <a:off x="5924451" y="3572301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DDDBB-42AE-07F3-0FD1-D163FE6327DD}"/>
                  </a:ext>
                </a:extLst>
              </p:cNvPr>
              <p:cNvSpPr txBox="1"/>
              <p:nvPr/>
            </p:nvSpPr>
            <p:spPr>
              <a:xfrm>
                <a:off x="4546056" y="4343615"/>
                <a:ext cx="309988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0DDDBB-42AE-07F3-0FD1-D163FE63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56" y="4343615"/>
                <a:ext cx="3099887" cy="385555"/>
              </a:xfrm>
              <a:prstGeom prst="rect">
                <a:avLst/>
              </a:prstGeom>
              <a:blipFill>
                <a:blip r:embed="rId3"/>
                <a:stretch>
                  <a:fillRect l="-2756" r="-2953" b="-301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2E499CF-0ADF-839E-7105-764247B08A3D}"/>
              </a:ext>
            </a:extLst>
          </p:cNvPr>
          <p:cNvSpPr/>
          <p:nvPr/>
        </p:nvSpPr>
        <p:spPr>
          <a:xfrm>
            <a:off x="4381500" y="4242737"/>
            <a:ext cx="3429000" cy="6630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F80A3-0CE3-0585-CF25-C5785DE4F04E}"/>
              </a:ext>
            </a:extLst>
          </p:cNvPr>
          <p:cNvSpPr txBox="1"/>
          <p:nvPr/>
        </p:nvSpPr>
        <p:spPr>
          <a:xfrm>
            <a:off x="7905750" y="65544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</p:spTree>
    <p:extLst>
      <p:ext uri="{BB962C8B-B14F-4D97-AF65-F5344CB8AC3E}">
        <p14:creationId xmlns:p14="http://schemas.microsoft.com/office/powerpoint/2010/main" val="143611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012C-A47E-6D96-47F9-06610E7E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4C9D9-164C-ED06-AD37-B8AE4087A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Decoherence correction through the electron-nuclear correlation term</a:t>
            </a:r>
          </a:p>
          <a:p>
            <a:pPr marL="0" indent="0">
              <a:buNone/>
            </a:pPr>
            <a:r>
              <a:rPr lang="en-US"/>
              <a:t>The newly deduced electron-nuclear correlation contribution to the density is the following.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 direction of the decoherence is determined by the interplay between the relative position and momentum.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D7CABB-F4D2-1BDB-A5FC-307B55354DA0}"/>
                  </a:ext>
                </a:extLst>
              </p:cNvPr>
              <p:cNvSpPr txBox="1"/>
              <p:nvPr/>
            </p:nvSpPr>
            <p:spPr>
              <a:xfrm>
                <a:off x="3569667" y="2146300"/>
                <a:ext cx="5052665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D7CABB-F4D2-1BDB-A5FC-307B5535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667" y="2146300"/>
                <a:ext cx="5052665" cy="938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3821F5D2-8984-05BE-F86A-CB0BD38A540B}"/>
              </a:ext>
            </a:extLst>
          </p:cNvPr>
          <p:cNvSpPr/>
          <p:nvPr/>
        </p:nvSpPr>
        <p:spPr>
          <a:xfrm rot="5400000">
            <a:off x="5762664" y="3449175"/>
            <a:ext cx="349804" cy="264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0127CB-E57D-67CF-4DB6-34F912CA9B23}"/>
                  </a:ext>
                </a:extLst>
              </p:cNvPr>
              <p:cNvSpPr txBox="1"/>
              <p:nvPr/>
            </p:nvSpPr>
            <p:spPr>
              <a:xfrm>
                <a:off x="2424960" y="4094247"/>
                <a:ext cx="700948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⟨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0127CB-E57D-67CF-4DB6-34F912CA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960" y="4094247"/>
                <a:ext cx="7009483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43ABF65-AED2-3FC2-E41F-45ED4E674864}"/>
              </a:ext>
            </a:extLst>
          </p:cNvPr>
          <p:cNvSpPr/>
          <p:nvPr/>
        </p:nvSpPr>
        <p:spPr>
          <a:xfrm>
            <a:off x="4851400" y="4229100"/>
            <a:ext cx="1524000" cy="5282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C7F05-D7AA-719C-F03A-A5A4329863B7}"/>
              </a:ext>
            </a:extLst>
          </p:cNvPr>
          <p:cNvSpPr/>
          <p:nvPr/>
        </p:nvSpPr>
        <p:spPr>
          <a:xfrm>
            <a:off x="6553200" y="4094247"/>
            <a:ext cx="2069132" cy="953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C44F0-DE0A-E57D-8AC5-F435584E24B3}"/>
              </a:ext>
            </a:extLst>
          </p:cNvPr>
          <p:cNvSpPr txBox="1"/>
          <p:nvPr/>
        </p:nvSpPr>
        <p:spPr>
          <a:xfrm>
            <a:off x="7905750" y="65544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</p:spTree>
    <p:extLst>
      <p:ext uri="{BB962C8B-B14F-4D97-AF65-F5344CB8AC3E}">
        <p14:creationId xmlns:p14="http://schemas.microsoft.com/office/powerpoint/2010/main" val="145966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Auxiliary trajectory propagation &amp; decoherence correction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435F2E-4F00-381A-D9AA-D2411A534C52}"/>
              </a:ext>
            </a:extLst>
          </p:cNvPr>
          <p:cNvGrpSpPr>
            <a:grpSpLocks noChangeAspect="1"/>
          </p:cNvGrpSpPr>
          <p:nvPr/>
        </p:nvGrpSpPr>
        <p:grpSpPr>
          <a:xfrm>
            <a:off x="702742" y="1722356"/>
            <a:ext cx="5765407" cy="4572000"/>
            <a:chOff x="7297929" y="2928856"/>
            <a:chExt cx="4556883" cy="361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C8B810E-F4E7-A442-CA51-7E8E9B20E965}"/>
                </a:ext>
              </a:extLst>
            </p:cNvPr>
            <p:cNvCxnSpPr/>
            <p:nvPr/>
          </p:nvCxnSpPr>
          <p:spPr>
            <a:xfrm>
              <a:off x="7297929" y="6508625"/>
              <a:ext cx="449974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5A92B8-F8B6-C638-C7BB-89A8AE8AF171}"/>
                </a:ext>
              </a:extLst>
            </p:cNvPr>
            <p:cNvSpPr txBox="1"/>
            <p:nvPr/>
          </p:nvSpPr>
          <p:spPr>
            <a:xfrm>
              <a:off x="11797669" y="6414442"/>
              <a:ext cx="65" cy="128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832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55C48D-1003-98AB-D13B-6B7DBAB3EF60}"/>
                </a:ext>
              </a:extLst>
            </p:cNvPr>
            <p:cNvGrpSpPr/>
            <p:nvPr/>
          </p:nvGrpSpPr>
          <p:grpSpPr>
            <a:xfrm>
              <a:off x="7595395" y="5803617"/>
              <a:ext cx="569973" cy="686407"/>
              <a:chOff x="3022600" y="1130300"/>
              <a:chExt cx="5994400" cy="4597400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1D9A02-1677-0B5D-B5A1-5A05E25C7714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84035CE-1ECD-56F0-6C35-30C734E91426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91A0DD5-4132-8C09-425E-7A8026D3F33E}"/>
                </a:ext>
              </a:extLst>
            </p:cNvPr>
            <p:cNvGrpSpPr/>
            <p:nvPr/>
          </p:nvGrpSpPr>
          <p:grpSpPr>
            <a:xfrm>
              <a:off x="8458819" y="5947742"/>
              <a:ext cx="801313" cy="541850"/>
              <a:chOff x="3022600" y="1130300"/>
              <a:chExt cx="5994400" cy="4597400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962ABC8-C519-F97F-0BC5-E4F9B330812D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525189-3748-6A87-EE1D-CE4A39DD6CFB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DB0D9A-77DA-9930-1FC7-A84A48BA801F}"/>
                </a:ext>
              </a:extLst>
            </p:cNvPr>
            <p:cNvGrpSpPr/>
            <p:nvPr/>
          </p:nvGrpSpPr>
          <p:grpSpPr>
            <a:xfrm>
              <a:off x="8458819" y="6459055"/>
              <a:ext cx="801313" cy="30245"/>
              <a:chOff x="3022600" y="1130300"/>
              <a:chExt cx="5994400" cy="4597400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8B8F75A-55B2-C288-2AC9-9DAABD8A9C6D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067FA3-44FC-F259-32C2-828A3BF9F392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B7052D8-24E4-D519-4EA6-3AA9BCD81665}"/>
                </a:ext>
              </a:extLst>
            </p:cNvPr>
            <p:cNvGrpSpPr/>
            <p:nvPr/>
          </p:nvGrpSpPr>
          <p:grpSpPr>
            <a:xfrm>
              <a:off x="9431692" y="6086935"/>
              <a:ext cx="569973" cy="400590"/>
              <a:chOff x="3022600" y="1130300"/>
              <a:chExt cx="5994400" cy="4597400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EA7C3D7-FF6A-D940-BAD8-2DBB6A8C27F2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10DC47-06E5-F63B-81E0-569095EF87E0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5E9104-51B2-7032-2ECD-DB62BAE5466C}"/>
                </a:ext>
              </a:extLst>
            </p:cNvPr>
            <p:cNvGrpSpPr/>
            <p:nvPr/>
          </p:nvGrpSpPr>
          <p:grpSpPr>
            <a:xfrm>
              <a:off x="9659904" y="6261507"/>
              <a:ext cx="678854" cy="226361"/>
              <a:chOff x="3022600" y="1130300"/>
              <a:chExt cx="5994400" cy="4597400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CF1D7E-B02B-8BC0-BBEF-F848164037A4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3314D6D-0D11-C79A-4E2F-63524D56A930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336912C-8B5D-6323-F5DA-D05314E7AD19}"/>
                </a:ext>
              </a:extLst>
            </p:cNvPr>
            <p:cNvGrpSpPr/>
            <p:nvPr/>
          </p:nvGrpSpPr>
          <p:grpSpPr>
            <a:xfrm>
              <a:off x="10742009" y="6047100"/>
              <a:ext cx="396587" cy="439066"/>
              <a:chOff x="3022600" y="1130300"/>
              <a:chExt cx="5994400" cy="4597400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32C0923-895F-383B-8CE2-A16BA4251F1D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B8D8D8-7138-637A-0DED-9AC7412430B3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C5A4E7-43B5-2E5E-56A4-63E6A8BE2BB1}"/>
                </a:ext>
              </a:extLst>
            </p:cNvPr>
            <p:cNvGrpSpPr/>
            <p:nvPr/>
          </p:nvGrpSpPr>
          <p:grpSpPr>
            <a:xfrm>
              <a:off x="11206704" y="6211410"/>
              <a:ext cx="334784" cy="279006"/>
              <a:chOff x="3022600" y="1130300"/>
              <a:chExt cx="5994400" cy="4597400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8F87390-116E-EF06-9C4D-216211DC5CE5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302E226-ECFF-A9CF-7C5D-FBEF37F8AFC5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3264B29-0823-8E75-C1E1-505C26C558D5}"/>
                </a:ext>
              </a:extLst>
            </p:cNvPr>
            <p:cNvSpPr/>
            <p:nvPr/>
          </p:nvSpPr>
          <p:spPr>
            <a:xfrm>
              <a:off x="7382770" y="2928856"/>
              <a:ext cx="4472042" cy="2475823"/>
            </a:xfrm>
            <a:custGeom>
              <a:avLst/>
              <a:gdLst>
                <a:gd name="connsiteX0" fmla="*/ 0 w 5638800"/>
                <a:gd name="connsiteY0" fmla="*/ 0 h 3121401"/>
                <a:gd name="connsiteX1" fmla="*/ 171450 w 5638800"/>
                <a:gd name="connsiteY1" fmla="*/ 358775 h 3121401"/>
                <a:gd name="connsiteX2" fmla="*/ 374650 w 5638800"/>
                <a:gd name="connsiteY2" fmla="*/ 746125 h 3121401"/>
                <a:gd name="connsiteX3" fmla="*/ 612775 w 5638800"/>
                <a:gd name="connsiteY3" fmla="*/ 1184275 h 3121401"/>
                <a:gd name="connsiteX4" fmla="*/ 882650 w 5638800"/>
                <a:gd name="connsiteY4" fmla="*/ 1635125 h 3121401"/>
                <a:gd name="connsiteX5" fmla="*/ 1158875 w 5638800"/>
                <a:gd name="connsiteY5" fmla="*/ 2028825 h 3121401"/>
                <a:gd name="connsiteX6" fmla="*/ 1403350 w 5638800"/>
                <a:gd name="connsiteY6" fmla="*/ 2355850 h 3121401"/>
                <a:gd name="connsiteX7" fmla="*/ 1654175 w 5638800"/>
                <a:gd name="connsiteY7" fmla="*/ 2635250 h 3121401"/>
                <a:gd name="connsiteX8" fmla="*/ 1908175 w 5638800"/>
                <a:gd name="connsiteY8" fmla="*/ 2870200 h 3121401"/>
                <a:gd name="connsiteX9" fmla="*/ 2124075 w 5638800"/>
                <a:gd name="connsiteY9" fmla="*/ 3035300 h 3121401"/>
                <a:gd name="connsiteX10" fmla="*/ 2286000 w 5638800"/>
                <a:gd name="connsiteY10" fmla="*/ 3101975 h 3121401"/>
                <a:gd name="connsiteX11" fmla="*/ 2409825 w 5638800"/>
                <a:gd name="connsiteY11" fmla="*/ 3121025 h 3121401"/>
                <a:gd name="connsiteX12" fmla="*/ 2574925 w 5638800"/>
                <a:gd name="connsiteY12" fmla="*/ 3089275 h 3121401"/>
                <a:gd name="connsiteX13" fmla="*/ 2733675 w 5638800"/>
                <a:gd name="connsiteY13" fmla="*/ 3038475 h 3121401"/>
                <a:gd name="connsiteX14" fmla="*/ 2914650 w 5638800"/>
                <a:gd name="connsiteY14" fmla="*/ 2952750 h 3121401"/>
                <a:gd name="connsiteX15" fmla="*/ 3114675 w 5638800"/>
                <a:gd name="connsiteY15" fmla="*/ 2844800 h 3121401"/>
                <a:gd name="connsiteX16" fmla="*/ 3448050 w 5638800"/>
                <a:gd name="connsiteY16" fmla="*/ 2641600 h 3121401"/>
                <a:gd name="connsiteX17" fmla="*/ 3705225 w 5638800"/>
                <a:gd name="connsiteY17" fmla="*/ 2470150 h 3121401"/>
                <a:gd name="connsiteX18" fmla="*/ 4016375 w 5638800"/>
                <a:gd name="connsiteY18" fmla="*/ 2232025 h 3121401"/>
                <a:gd name="connsiteX19" fmla="*/ 4406900 w 5638800"/>
                <a:gd name="connsiteY19" fmla="*/ 1898650 h 3121401"/>
                <a:gd name="connsiteX20" fmla="*/ 4778375 w 5638800"/>
                <a:gd name="connsiteY20" fmla="*/ 1539875 h 3121401"/>
                <a:gd name="connsiteX21" fmla="*/ 5073650 w 5638800"/>
                <a:gd name="connsiteY21" fmla="*/ 1228725 h 3121401"/>
                <a:gd name="connsiteX22" fmla="*/ 5362575 w 5638800"/>
                <a:gd name="connsiteY22" fmla="*/ 898525 h 3121401"/>
                <a:gd name="connsiteX23" fmla="*/ 5638800 w 5638800"/>
                <a:gd name="connsiteY23" fmla="*/ 571500 h 3121401"/>
                <a:gd name="connsiteX0" fmla="*/ 0 w 5638800"/>
                <a:gd name="connsiteY0" fmla="*/ 0 h 3126628"/>
                <a:gd name="connsiteX1" fmla="*/ 171450 w 5638800"/>
                <a:gd name="connsiteY1" fmla="*/ 358775 h 3126628"/>
                <a:gd name="connsiteX2" fmla="*/ 374650 w 5638800"/>
                <a:gd name="connsiteY2" fmla="*/ 746125 h 3126628"/>
                <a:gd name="connsiteX3" fmla="*/ 612775 w 5638800"/>
                <a:gd name="connsiteY3" fmla="*/ 1184275 h 3126628"/>
                <a:gd name="connsiteX4" fmla="*/ 882650 w 5638800"/>
                <a:gd name="connsiteY4" fmla="*/ 1635125 h 3126628"/>
                <a:gd name="connsiteX5" fmla="*/ 1158875 w 5638800"/>
                <a:gd name="connsiteY5" fmla="*/ 2028825 h 3126628"/>
                <a:gd name="connsiteX6" fmla="*/ 1403350 w 5638800"/>
                <a:gd name="connsiteY6" fmla="*/ 2355850 h 3126628"/>
                <a:gd name="connsiteX7" fmla="*/ 1654175 w 5638800"/>
                <a:gd name="connsiteY7" fmla="*/ 2635250 h 3126628"/>
                <a:gd name="connsiteX8" fmla="*/ 1908175 w 5638800"/>
                <a:gd name="connsiteY8" fmla="*/ 2870200 h 3126628"/>
                <a:gd name="connsiteX9" fmla="*/ 2124075 w 5638800"/>
                <a:gd name="connsiteY9" fmla="*/ 3035300 h 3126628"/>
                <a:gd name="connsiteX10" fmla="*/ 2286000 w 5638800"/>
                <a:gd name="connsiteY10" fmla="*/ 3117850 h 3126628"/>
                <a:gd name="connsiteX11" fmla="*/ 2409825 w 5638800"/>
                <a:gd name="connsiteY11" fmla="*/ 3121025 h 3126628"/>
                <a:gd name="connsiteX12" fmla="*/ 2574925 w 5638800"/>
                <a:gd name="connsiteY12" fmla="*/ 3089275 h 3126628"/>
                <a:gd name="connsiteX13" fmla="*/ 2733675 w 5638800"/>
                <a:gd name="connsiteY13" fmla="*/ 3038475 h 3126628"/>
                <a:gd name="connsiteX14" fmla="*/ 2914650 w 5638800"/>
                <a:gd name="connsiteY14" fmla="*/ 2952750 h 3126628"/>
                <a:gd name="connsiteX15" fmla="*/ 3114675 w 5638800"/>
                <a:gd name="connsiteY15" fmla="*/ 2844800 h 3126628"/>
                <a:gd name="connsiteX16" fmla="*/ 3448050 w 5638800"/>
                <a:gd name="connsiteY16" fmla="*/ 2641600 h 3126628"/>
                <a:gd name="connsiteX17" fmla="*/ 3705225 w 5638800"/>
                <a:gd name="connsiteY17" fmla="*/ 2470150 h 3126628"/>
                <a:gd name="connsiteX18" fmla="*/ 4016375 w 5638800"/>
                <a:gd name="connsiteY18" fmla="*/ 2232025 h 3126628"/>
                <a:gd name="connsiteX19" fmla="*/ 4406900 w 5638800"/>
                <a:gd name="connsiteY19" fmla="*/ 1898650 h 3126628"/>
                <a:gd name="connsiteX20" fmla="*/ 4778375 w 5638800"/>
                <a:gd name="connsiteY20" fmla="*/ 1539875 h 3126628"/>
                <a:gd name="connsiteX21" fmla="*/ 5073650 w 5638800"/>
                <a:gd name="connsiteY21" fmla="*/ 1228725 h 3126628"/>
                <a:gd name="connsiteX22" fmla="*/ 5362575 w 5638800"/>
                <a:gd name="connsiteY22" fmla="*/ 898525 h 3126628"/>
                <a:gd name="connsiteX23" fmla="*/ 5638800 w 5638800"/>
                <a:gd name="connsiteY23" fmla="*/ 571500 h 3126628"/>
                <a:gd name="connsiteX0" fmla="*/ 0 w 5638800"/>
                <a:gd name="connsiteY0" fmla="*/ 0 h 3121767"/>
                <a:gd name="connsiteX1" fmla="*/ 171450 w 5638800"/>
                <a:gd name="connsiteY1" fmla="*/ 358775 h 3121767"/>
                <a:gd name="connsiteX2" fmla="*/ 374650 w 5638800"/>
                <a:gd name="connsiteY2" fmla="*/ 746125 h 3121767"/>
                <a:gd name="connsiteX3" fmla="*/ 612775 w 5638800"/>
                <a:gd name="connsiteY3" fmla="*/ 1184275 h 3121767"/>
                <a:gd name="connsiteX4" fmla="*/ 882650 w 5638800"/>
                <a:gd name="connsiteY4" fmla="*/ 1635125 h 3121767"/>
                <a:gd name="connsiteX5" fmla="*/ 1158875 w 5638800"/>
                <a:gd name="connsiteY5" fmla="*/ 2028825 h 3121767"/>
                <a:gd name="connsiteX6" fmla="*/ 1403350 w 5638800"/>
                <a:gd name="connsiteY6" fmla="*/ 2355850 h 3121767"/>
                <a:gd name="connsiteX7" fmla="*/ 1654175 w 5638800"/>
                <a:gd name="connsiteY7" fmla="*/ 2635250 h 3121767"/>
                <a:gd name="connsiteX8" fmla="*/ 1908175 w 5638800"/>
                <a:gd name="connsiteY8" fmla="*/ 2870200 h 3121767"/>
                <a:gd name="connsiteX9" fmla="*/ 2124075 w 5638800"/>
                <a:gd name="connsiteY9" fmla="*/ 3035300 h 3121767"/>
                <a:gd name="connsiteX10" fmla="*/ 2282825 w 5638800"/>
                <a:gd name="connsiteY10" fmla="*/ 3105150 h 3121767"/>
                <a:gd name="connsiteX11" fmla="*/ 2409825 w 5638800"/>
                <a:gd name="connsiteY11" fmla="*/ 3121025 h 3121767"/>
                <a:gd name="connsiteX12" fmla="*/ 2574925 w 5638800"/>
                <a:gd name="connsiteY12" fmla="*/ 3089275 h 3121767"/>
                <a:gd name="connsiteX13" fmla="*/ 2733675 w 5638800"/>
                <a:gd name="connsiteY13" fmla="*/ 3038475 h 3121767"/>
                <a:gd name="connsiteX14" fmla="*/ 2914650 w 5638800"/>
                <a:gd name="connsiteY14" fmla="*/ 2952750 h 3121767"/>
                <a:gd name="connsiteX15" fmla="*/ 3114675 w 5638800"/>
                <a:gd name="connsiteY15" fmla="*/ 2844800 h 3121767"/>
                <a:gd name="connsiteX16" fmla="*/ 3448050 w 5638800"/>
                <a:gd name="connsiteY16" fmla="*/ 2641600 h 3121767"/>
                <a:gd name="connsiteX17" fmla="*/ 3705225 w 5638800"/>
                <a:gd name="connsiteY17" fmla="*/ 2470150 h 3121767"/>
                <a:gd name="connsiteX18" fmla="*/ 4016375 w 5638800"/>
                <a:gd name="connsiteY18" fmla="*/ 2232025 h 3121767"/>
                <a:gd name="connsiteX19" fmla="*/ 4406900 w 5638800"/>
                <a:gd name="connsiteY19" fmla="*/ 1898650 h 3121767"/>
                <a:gd name="connsiteX20" fmla="*/ 4778375 w 5638800"/>
                <a:gd name="connsiteY20" fmla="*/ 1539875 h 3121767"/>
                <a:gd name="connsiteX21" fmla="*/ 5073650 w 5638800"/>
                <a:gd name="connsiteY21" fmla="*/ 1228725 h 3121767"/>
                <a:gd name="connsiteX22" fmla="*/ 5362575 w 5638800"/>
                <a:gd name="connsiteY22" fmla="*/ 898525 h 3121767"/>
                <a:gd name="connsiteX23" fmla="*/ 5638800 w 5638800"/>
                <a:gd name="connsiteY23" fmla="*/ 571500 h 312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38800" h="3121767">
                  <a:moveTo>
                    <a:pt x="0" y="0"/>
                  </a:moveTo>
                  <a:cubicBezTo>
                    <a:pt x="54504" y="117210"/>
                    <a:pt x="109008" y="234421"/>
                    <a:pt x="171450" y="358775"/>
                  </a:cubicBezTo>
                  <a:cubicBezTo>
                    <a:pt x="233892" y="483129"/>
                    <a:pt x="301096" y="608542"/>
                    <a:pt x="374650" y="746125"/>
                  </a:cubicBezTo>
                  <a:cubicBezTo>
                    <a:pt x="448204" y="883708"/>
                    <a:pt x="528108" y="1036108"/>
                    <a:pt x="612775" y="1184275"/>
                  </a:cubicBezTo>
                  <a:cubicBezTo>
                    <a:pt x="697442" y="1332442"/>
                    <a:pt x="791633" y="1494367"/>
                    <a:pt x="882650" y="1635125"/>
                  </a:cubicBezTo>
                  <a:cubicBezTo>
                    <a:pt x="973667" y="1775883"/>
                    <a:pt x="1072092" y="1908704"/>
                    <a:pt x="1158875" y="2028825"/>
                  </a:cubicBezTo>
                  <a:cubicBezTo>
                    <a:pt x="1245658" y="2148946"/>
                    <a:pt x="1320800" y="2254779"/>
                    <a:pt x="1403350" y="2355850"/>
                  </a:cubicBezTo>
                  <a:cubicBezTo>
                    <a:pt x="1485900" y="2456921"/>
                    <a:pt x="1570038" y="2549525"/>
                    <a:pt x="1654175" y="2635250"/>
                  </a:cubicBezTo>
                  <a:cubicBezTo>
                    <a:pt x="1738313" y="2720975"/>
                    <a:pt x="1829858" y="2803525"/>
                    <a:pt x="1908175" y="2870200"/>
                  </a:cubicBezTo>
                  <a:cubicBezTo>
                    <a:pt x="1986492" y="2936875"/>
                    <a:pt x="2061633" y="2996142"/>
                    <a:pt x="2124075" y="3035300"/>
                  </a:cubicBezTo>
                  <a:cubicBezTo>
                    <a:pt x="2186517" y="3074458"/>
                    <a:pt x="2235200" y="3090863"/>
                    <a:pt x="2282825" y="3105150"/>
                  </a:cubicBezTo>
                  <a:cubicBezTo>
                    <a:pt x="2330450" y="3119437"/>
                    <a:pt x="2361142" y="3123671"/>
                    <a:pt x="2409825" y="3121025"/>
                  </a:cubicBezTo>
                  <a:cubicBezTo>
                    <a:pt x="2458508" y="3118379"/>
                    <a:pt x="2520950" y="3103033"/>
                    <a:pt x="2574925" y="3089275"/>
                  </a:cubicBezTo>
                  <a:cubicBezTo>
                    <a:pt x="2628900" y="3075517"/>
                    <a:pt x="2677054" y="3061229"/>
                    <a:pt x="2733675" y="3038475"/>
                  </a:cubicBezTo>
                  <a:cubicBezTo>
                    <a:pt x="2790296" y="3015721"/>
                    <a:pt x="2851150" y="2985029"/>
                    <a:pt x="2914650" y="2952750"/>
                  </a:cubicBezTo>
                  <a:cubicBezTo>
                    <a:pt x="2978150" y="2920471"/>
                    <a:pt x="3025775" y="2896658"/>
                    <a:pt x="3114675" y="2844800"/>
                  </a:cubicBezTo>
                  <a:cubicBezTo>
                    <a:pt x="3203575" y="2792942"/>
                    <a:pt x="3349625" y="2704042"/>
                    <a:pt x="3448050" y="2641600"/>
                  </a:cubicBezTo>
                  <a:cubicBezTo>
                    <a:pt x="3546475" y="2579158"/>
                    <a:pt x="3610504" y="2538413"/>
                    <a:pt x="3705225" y="2470150"/>
                  </a:cubicBezTo>
                  <a:cubicBezTo>
                    <a:pt x="3799946" y="2401888"/>
                    <a:pt x="3899429" y="2327275"/>
                    <a:pt x="4016375" y="2232025"/>
                  </a:cubicBezTo>
                  <a:cubicBezTo>
                    <a:pt x="4133321" y="2136775"/>
                    <a:pt x="4279900" y="2014008"/>
                    <a:pt x="4406900" y="1898650"/>
                  </a:cubicBezTo>
                  <a:cubicBezTo>
                    <a:pt x="4533900" y="1783292"/>
                    <a:pt x="4667250" y="1651529"/>
                    <a:pt x="4778375" y="1539875"/>
                  </a:cubicBezTo>
                  <a:cubicBezTo>
                    <a:pt x="4889500" y="1428221"/>
                    <a:pt x="4976284" y="1335616"/>
                    <a:pt x="5073650" y="1228725"/>
                  </a:cubicBezTo>
                  <a:cubicBezTo>
                    <a:pt x="5171016" y="1121834"/>
                    <a:pt x="5268383" y="1008063"/>
                    <a:pt x="5362575" y="898525"/>
                  </a:cubicBezTo>
                  <a:cubicBezTo>
                    <a:pt x="5456767" y="788988"/>
                    <a:pt x="5547783" y="680244"/>
                    <a:pt x="5638800" y="571500"/>
                  </a:cubicBez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320985F-5B56-7845-FA06-8C810079EE9E}"/>
                </a:ext>
              </a:extLst>
            </p:cNvPr>
            <p:cNvSpPr/>
            <p:nvPr/>
          </p:nvSpPr>
          <p:spPr>
            <a:xfrm>
              <a:off x="7355073" y="4265939"/>
              <a:ext cx="4497222" cy="1464281"/>
            </a:xfrm>
            <a:custGeom>
              <a:avLst/>
              <a:gdLst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43100 w 5670550"/>
                <a:gd name="connsiteY7" fmla="*/ 1727200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74825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60625 w 5670550"/>
                <a:gd name="connsiteY10" fmla="*/ 168275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82825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70550" h="1846313">
                  <a:moveTo>
                    <a:pt x="0" y="1727200"/>
                  </a:moveTo>
                  <a:cubicBezTo>
                    <a:pt x="73554" y="1743869"/>
                    <a:pt x="147108" y="1760538"/>
                    <a:pt x="231775" y="1774825"/>
                  </a:cubicBezTo>
                  <a:cubicBezTo>
                    <a:pt x="316442" y="1789112"/>
                    <a:pt x="416983" y="1803400"/>
                    <a:pt x="508000" y="1812925"/>
                  </a:cubicBezTo>
                  <a:cubicBezTo>
                    <a:pt x="599017" y="1822450"/>
                    <a:pt x="691621" y="1827742"/>
                    <a:pt x="777875" y="1831975"/>
                  </a:cubicBezTo>
                  <a:cubicBezTo>
                    <a:pt x="864129" y="1836208"/>
                    <a:pt x="922867" y="1839383"/>
                    <a:pt x="1025525" y="1838325"/>
                  </a:cubicBezTo>
                  <a:cubicBezTo>
                    <a:pt x="1128183" y="1837267"/>
                    <a:pt x="1280054" y="1834621"/>
                    <a:pt x="1393825" y="1825625"/>
                  </a:cubicBezTo>
                  <a:cubicBezTo>
                    <a:pt x="1507596" y="1816629"/>
                    <a:pt x="1622425" y="1799167"/>
                    <a:pt x="1708150" y="1784350"/>
                  </a:cubicBezTo>
                  <a:cubicBezTo>
                    <a:pt x="1793875" y="1769533"/>
                    <a:pt x="1845204" y="1751012"/>
                    <a:pt x="1908175" y="1736725"/>
                  </a:cubicBezTo>
                  <a:cubicBezTo>
                    <a:pt x="1971146" y="1722438"/>
                    <a:pt x="2023533" y="1708679"/>
                    <a:pt x="2085975" y="1698625"/>
                  </a:cubicBezTo>
                  <a:cubicBezTo>
                    <a:pt x="2148417" y="1688571"/>
                    <a:pt x="2221971" y="1677458"/>
                    <a:pt x="2282825" y="1676400"/>
                  </a:cubicBezTo>
                  <a:cubicBezTo>
                    <a:pt x="2343679" y="1675342"/>
                    <a:pt x="2392363" y="1682221"/>
                    <a:pt x="2451100" y="1692275"/>
                  </a:cubicBezTo>
                  <a:cubicBezTo>
                    <a:pt x="2509837" y="1702329"/>
                    <a:pt x="2577042" y="1720850"/>
                    <a:pt x="2635250" y="1736725"/>
                  </a:cubicBezTo>
                  <a:cubicBezTo>
                    <a:pt x="2693458" y="1752600"/>
                    <a:pt x="2735792" y="1772179"/>
                    <a:pt x="2800350" y="1787525"/>
                  </a:cubicBezTo>
                  <a:cubicBezTo>
                    <a:pt x="2864908" y="1802871"/>
                    <a:pt x="2951163" y="1819275"/>
                    <a:pt x="3022600" y="1828800"/>
                  </a:cubicBezTo>
                  <a:cubicBezTo>
                    <a:pt x="3094038" y="1838325"/>
                    <a:pt x="3154892" y="1842558"/>
                    <a:pt x="3228975" y="1844675"/>
                  </a:cubicBezTo>
                  <a:cubicBezTo>
                    <a:pt x="3303058" y="1846792"/>
                    <a:pt x="3394075" y="1847850"/>
                    <a:pt x="3467100" y="1841500"/>
                  </a:cubicBezTo>
                  <a:cubicBezTo>
                    <a:pt x="3540125" y="1835150"/>
                    <a:pt x="3594629" y="1825625"/>
                    <a:pt x="3667125" y="1806575"/>
                  </a:cubicBezTo>
                  <a:cubicBezTo>
                    <a:pt x="3739621" y="1787525"/>
                    <a:pt x="3818467" y="1761596"/>
                    <a:pt x="3902075" y="1727200"/>
                  </a:cubicBezTo>
                  <a:cubicBezTo>
                    <a:pt x="3985683" y="1692804"/>
                    <a:pt x="4081992" y="1648354"/>
                    <a:pt x="4168775" y="1600200"/>
                  </a:cubicBezTo>
                  <a:cubicBezTo>
                    <a:pt x="4255558" y="1552046"/>
                    <a:pt x="4348692" y="1490662"/>
                    <a:pt x="4422775" y="1438275"/>
                  </a:cubicBezTo>
                  <a:cubicBezTo>
                    <a:pt x="4496858" y="1385888"/>
                    <a:pt x="4545542" y="1345142"/>
                    <a:pt x="4613275" y="1285875"/>
                  </a:cubicBezTo>
                  <a:cubicBezTo>
                    <a:pt x="4681008" y="1226608"/>
                    <a:pt x="4756150" y="1157287"/>
                    <a:pt x="4829175" y="1082675"/>
                  </a:cubicBezTo>
                  <a:cubicBezTo>
                    <a:pt x="4902200" y="1008062"/>
                    <a:pt x="4990571" y="906992"/>
                    <a:pt x="5051425" y="838200"/>
                  </a:cubicBezTo>
                  <a:cubicBezTo>
                    <a:pt x="5112279" y="769408"/>
                    <a:pt x="5142971" y="732367"/>
                    <a:pt x="5194300" y="669925"/>
                  </a:cubicBezTo>
                  <a:cubicBezTo>
                    <a:pt x="5245629" y="607483"/>
                    <a:pt x="5299075" y="544512"/>
                    <a:pt x="5359400" y="463550"/>
                  </a:cubicBezTo>
                  <a:cubicBezTo>
                    <a:pt x="5419725" y="382587"/>
                    <a:pt x="5504392" y="261408"/>
                    <a:pt x="5556250" y="184150"/>
                  </a:cubicBezTo>
                  <a:cubicBezTo>
                    <a:pt x="5608108" y="106892"/>
                    <a:pt x="5639329" y="53446"/>
                    <a:pt x="5670550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A79164-A626-B30B-D100-74184CF3EB95}"/>
                </a:ext>
              </a:extLst>
            </p:cNvPr>
            <p:cNvSpPr/>
            <p:nvPr/>
          </p:nvSpPr>
          <p:spPr>
            <a:xfrm>
              <a:off x="8380335" y="4670751"/>
              <a:ext cx="829732" cy="733928"/>
            </a:xfrm>
            <a:custGeom>
              <a:avLst/>
              <a:gdLst>
                <a:gd name="connsiteX0" fmla="*/ 0 w 829248"/>
                <a:gd name="connsiteY0" fmla="*/ 0 h 731168"/>
                <a:gd name="connsiteX1" fmla="*/ 169333 w 829248"/>
                <a:gd name="connsiteY1" fmla="*/ 186266 h 731168"/>
                <a:gd name="connsiteX2" fmla="*/ 304800 w 829248"/>
                <a:gd name="connsiteY2" fmla="*/ 334433 h 731168"/>
                <a:gd name="connsiteX3" fmla="*/ 452966 w 829248"/>
                <a:gd name="connsiteY3" fmla="*/ 478366 h 731168"/>
                <a:gd name="connsiteX4" fmla="*/ 643466 w 829248"/>
                <a:gd name="connsiteY4" fmla="*/ 635000 h 731168"/>
                <a:gd name="connsiteX5" fmla="*/ 808566 w 829248"/>
                <a:gd name="connsiteY5" fmla="*/ 719666 h 731168"/>
                <a:gd name="connsiteX6" fmla="*/ 821266 w 829248"/>
                <a:gd name="connsiteY6" fmla="*/ 728133 h 73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248" h="731168">
                  <a:moveTo>
                    <a:pt x="0" y="0"/>
                  </a:moveTo>
                  <a:lnTo>
                    <a:pt x="169333" y="186266"/>
                  </a:lnTo>
                  <a:cubicBezTo>
                    <a:pt x="220133" y="242005"/>
                    <a:pt x="257528" y="285750"/>
                    <a:pt x="304800" y="334433"/>
                  </a:cubicBezTo>
                  <a:cubicBezTo>
                    <a:pt x="352072" y="383116"/>
                    <a:pt x="396522" y="428272"/>
                    <a:pt x="452966" y="478366"/>
                  </a:cubicBezTo>
                  <a:cubicBezTo>
                    <a:pt x="509410" y="528460"/>
                    <a:pt x="584199" y="594783"/>
                    <a:pt x="643466" y="635000"/>
                  </a:cubicBezTo>
                  <a:cubicBezTo>
                    <a:pt x="702733" y="675217"/>
                    <a:pt x="778933" y="704144"/>
                    <a:pt x="808566" y="719666"/>
                  </a:cubicBezTo>
                  <a:cubicBezTo>
                    <a:pt x="838199" y="735188"/>
                    <a:pt x="829732" y="731660"/>
                    <a:pt x="821266" y="72813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E833E78-12B6-AA3F-A692-7230084DFE10}"/>
                </a:ext>
              </a:extLst>
            </p:cNvPr>
            <p:cNvSpPr/>
            <p:nvPr/>
          </p:nvSpPr>
          <p:spPr>
            <a:xfrm>
              <a:off x="9166797" y="5301517"/>
              <a:ext cx="1837266" cy="425000"/>
            </a:xfrm>
            <a:custGeom>
              <a:avLst/>
              <a:gdLst>
                <a:gd name="connsiteX0" fmla="*/ 0 w 1794934"/>
                <a:gd name="connsiteY0" fmla="*/ 292100 h 425000"/>
                <a:gd name="connsiteX1" fmla="*/ 169334 w 1794934"/>
                <a:gd name="connsiteY1" fmla="*/ 309034 h 425000"/>
                <a:gd name="connsiteX2" fmla="*/ 338667 w 1794934"/>
                <a:gd name="connsiteY2" fmla="*/ 364067 h 425000"/>
                <a:gd name="connsiteX3" fmla="*/ 512234 w 1794934"/>
                <a:gd name="connsiteY3" fmla="*/ 406400 h 425000"/>
                <a:gd name="connsiteX4" fmla="*/ 719667 w 1794934"/>
                <a:gd name="connsiteY4" fmla="*/ 423334 h 425000"/>
                <a:gd name="connsiteX5" fmla="*/ 889000 w 1794934"/>
                <a:gd name="connsiteY5" fmla="*/ 419100 h 425000"/>
                <a:gd name="connsiteX6" fmla="*/ 1138767 w 1794934"/>
                <a:gd name="connsiteY6" fmla="*/ 376767 h 425000"/>
                <a:gd name="connsiteX7" fmla="*/ 1388534 w 1794934"/>
                <a:gd name="connsiteY7" fmla="*/ 270934 h 425000"/>
                <a:gd name="connsiteX8" fmla="*/ 1617134 w 1794934"/>
                <a:gd name="connsiteY8" fmla="*/ 139700 h 425000"/>
                <a:gd name="connsiteX9" fmla="*/ 1794934 w 1794934"/>
                <a:gd name="connsiteY9" fmla="*/ 0 h 4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934" h="425000">
                  <a:moveTo>
                    <a:pt x="0" y="292100"/>
                  </a:moveTo>
                  <a:cubicBezTo>
                    <a:pt x="56445" y="294570"/>
                    <a:pt x="112890" y="297040"/>
                    <a:pt x="169334" y="309034"/>
                  </a:cubicBezTo>
                  <a:cubicBezTo>
                    <a:pt x="225778" y="321028"/>
                    <a:pt x="281517" y="347839"/>
                    <a:pt x="338667" y="364067"/>
                  </a:cubicBezTo>
                  <a:cubicBezTo>
                    <a:pt x="395817" y="380295"/>
                    <a:pt x="448734" y="396522"/>
                    <a:pt x="512234" y="406400"/>
                  </a:cubicBezTo>
                  <a:cubicBezTo>
                    <a:pt x="575734" y="416278"/>
                    <a:pt x="656873" y="421217"/>
                    <a:pt x="719667" y="423334"/>
                  </a:cubicBezTo>
                  <a:cubicBezTo>
                    <a:pt x="782461" y="425451"/>
                    <a:pt x="819150" y="426861"/>
                    <a:pt x="889000" y="419100"/>
                  </a:cubicBezTo>
                  <a:cubicBezTo>
                    <a:pt x="958850" y="411339"/>
                    <a:pt x="1055511" y="401461"/>
                    <a:pt x="1138767" y="376767"/>
                  </a:cubicBezTo>
                  <a:cubicBezTo>
                    <a:pt x="1222023" y="352073"/>
                    <a:pt x="1308806" y="310445"/>
                    <a:pt x="1388534" y="270934"/>
                  </a:cubicBezTo>
                  <a:cubicBezTo>
                    <a:pt x="1468262" y="231423"/>
                    <a:pt x="1549401" y="184856"/>
                    <a:pt x="1617134" y="139700"/>
                  </a:cubicBezTo>
                  <a:cubicBezTo>
                    <a:pt x="1684867" y="94544"/>
                    <a:pt x="1739900" y="47272"/>
                    <a:pt x="1794934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E1C5447-1504-D0CC-53BB-DE28380956A8}"/>
                </a:ext>
              </a:extLst>
            </p:cNvPr>
            <p:cNvSpPr/>
            <p:nvPr/>
          </p:nvSpPr>
          <p:spPr>
            <a:xfrm>
              <a:off x="7740008" y="3644265"/>
              <a:ext cx="632460" cy="990600"/>
            </a:xfrm>
            <a:custGeom>
              <a:avLst/>
              <a:gdLst>
                <a:gd name="connsiteX0" fmla="*/ 632460 w 632460"/>
                <a:gd name="connsiteY0" fmla="*/ 990600 h 990600"/>
                <a:gd name="connsiteX1" fmla="*/ 281940 w 632460"/>
                <a:gd name="connsiteY1" fmla="*/ 495300 h 990600"/>
                <a:gd name="connsiteX2" fmla="*/ 0 w 632460"/>
                <a:gd name="connsiteY2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460" h="990600">
                  <a:moveTo>
                    <a:pt x="632460" y="990600"/>
                  </a:moveTo>
                  <a:cubicBezTo>
                    <a:pt x="509905" y="825500"/>
                    <a:pt x="387350" y="660400"/>
                    <a:pt x="281940" y="495300"/>
                  </a:cubicBezTo>
                  <a:cubicBezTo>
                    <a:pt x="176530" y="330200"/>
                    <a:pt x="88265" y="165100"/>
                    <a:pt x="0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527616-ADC6-A741-CD3B-AC9D514E9FDF}"/>
                </a:ext>
              </a:extLst>
            </p:cNvPr>
            <p:cNvSpPr/>
            <p:nvPr/>
          </p:nvSpPr>
          <p:spPr>
            <a:xfrm>
              <a:off x="11001368" y="4551045"/>
              <a:ext cx="670560" cy="746760"/>
            </a:xfrm>
            <a:custGeom>
              <a:avLst/>
              <a:gdLst>
                <a:gd name="connsiteX0" fmla="*/ 0 w 670560"/>
                <a:gd name="connsiteY0" fmla="*/ 746760 h 746760"/>
                <a:gd name="connsiteX1" fmla="*/ 213360 w 670560"/>
                <a:gd name="connsiteY1" fmla="*/ 548640 h 746760"/>
                <a:gd name="connsiteX2" fmla="*/ 480060 w 670560"/>
                <a:gd name="connsiteY2" fmla="*/ 243840 h 746760"/>
                <a:gd name="connsiteX3" fmla="*/ 670560 w 670560"/>
                <a:gd name="connsiteY3" fmla="*/ 0 h 7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560" h="746760">
                  <a:moveTo>
                    <a:pt x="0" y="746760"/>
                  </a:moveTo>
                  <a:cubicBezTo>
                    <a:pt x="66675" y="689610"/>
                    <a:pt x="133350" y="632460"/>
                    <a:pt x="213360" y="548640"/>
                  </a:cubicBezTo>
                  <a:cubicBezTo>
                    <a:pt x="293370" y="464820"/>
                    <a:pt x="403860" y="335280"/>
                    <a:pt x="480060" y="243840"/>
                  </a:cubicBezTo>
                  <a:cubicBezTo>
                    <a:pt x="556260" y="152400"/>
                    <a:pt x="613410" y="76200"/>
                    <a:pt x="67056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FD4D387-66D2-D72D-E992-857487B48D22}"/>
                </a:ext>
              </a:extLst>
            </p:cNvPr>
            <p:cNvSpPr/>
            <p:nvPr/>
          </p:nvSpPr>
          <p:spPr>
            <a:xfrm>
              <a:off x="8483600" y="5599995"/>
              <a:ext cx="704850" cy="115005"/>
            </a:xfrm>
            <a:custGeom>
              <a:avLst/>
              <a:gdLst>
                <a:gd name="connsiteX0" fmla="*/ 0 w 704850"/>
                <a:gd name="connsiteY0" fmla="*/ 115005 h 115005"/>
                <a:gd name="connsiteX1" fmla="*/ 368300 w 704850"/>
                <a:gd name="connsiteY1" fmla="*/ 51505 h 115005"/>
                <a:gd name="connsiteX2" fmla="*/ 539750 w 704850"/>
                <a:gd name="connsiteY2" fmla="*/ 7055 h 115005"/>
                <a:gd name="connsiteX3" fmla="*/ 704850 w 704850"/>
                <a:gd name="connsiteY3" fmla="*/ 705 h 11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115005">
                  <a:moveTo>
                    <a:pt x="0" y="115005"/>
                  </a:moveTo>
                  <a:lnTo>
                    <a:pt x="368300" y="51505"/>
                  </a:lnTo>
                  <a:cubicBezTo>
                    <a:pt x="458258" y="33513"/>
                    <a:pt x="483658" y="15522"/>
                    <a:pt x="539750" y="7055"/>
                  </a:cubicBezTo>
                  <a:cubicBezTo>
                    <a:pt x="595842" y="-1412"/>
                    <a:pt x="650346" y="-354"/>
                    <a:pt x="704850" y="705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152BBD-4F97-8520-7E73-745824869F62}"/>
                </a:ext>
              </a:extLst>
            </p:cNvPr>
            <p:cNvSpPr/>
            <p:nvPr/>
          </p:nvSpPr>
          <p:spPr>
            <a:xfrm>
              <a:off x="9216077" y="4241800"/>
              <a:ext cx="1871023" cy="1175482"/>
            </a:xfrm>
            <a:custGeom>
              <a:avLst/>
              <a:gdLst>
                <a:gd name="connsiteX0" fmla="*/ 10473 w 1871023"/>
                <a:gd name="connsiteY0" fmla="*/ 1149350 h 1175482"/>
                <a:gd name="connsiteX1" fmla="*/ 73973 w 1871023"/>
                <a:gd name="connsiteY1" fmla="*/ 1162050 h 1175482"/>
                <a:gd name="connsiteX2" fmla="*/ 562923 w 1871023"/>
                <a:gd name="connsiteY2" fmla="*/ 984250 h 1175482"/>
                <a:gd name="connsiteX3" fmla="*/ 1216973 w 1871023"/>
                <a:gd name="connsiteY3" fmla="*/ 571500 h 1175482"/>
                <a:gd name="connsiteX4" fmla="*/ 1871023 w 1871023"/>
                <a:gd name="connsiteY4" fmla="*/ 0 h 117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1023" h="1175482">
                  <a:moveTo>
                    <a:pt x="10473" y="1149350"/>
                  </a:moveTo>
                  <a:cubicBezTo>
                    <a:pt x="-3815" y="1169458"/>
                    <a:pt x="-18102" y="1189567"/>
                    <a:pt x="73973" y="1162050"/>
                  </a:cubicBezTo>
                  <a:cubicBezTo>
                    <a:pt x="166048" y="1134533"/>
                    <a:pt x="372423" y="1082675"/>
                    <a:pt x="562923" y="984250"/>
                  </a:cubicBezTo>
                  <a:cubicBezTo>
                    <a:pt x="753423" y="885825"/>
                    <a:pt x="998956" y="735542"/>
                    <a:pt x="1216973" y="571500"/>
                  </a:cubicBezTo>
                  <a:cubicBezTo>
                    <a:pt x="1434990" y="407458"/>
                    <a:pt x="1653006" y="203729"/>
                    <a:pt x="1871023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ACCA63-EC16-236C-2F71-F9C78C882730}"/>
                  </a:ext>
                </a:extLst>
              </p:cNvPr>
              <p:cNvSpPr txBox="1"/>
              <p:nvPr/>
            </p:nvSpPr>
            <p:spPr>
              <a:xfrm>
                <a:off x="6619498" y="1680120"/>
                <a:ext cx="547370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ACCA63-EC16-236C-2F71-F9C78C88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498" y="1680120"/>
                <a:ext cx="547370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E701A3-86A9-6366-2DDF-814D0D1C04E9}"/>
                  </a:ext>
                </a:extLst>
              </p:cNvPr>
              <p:cNvSpPr txBox="1"/>
              <p:nvPr/>
            </p:nvSpPr>
            <p:spPr>
              <a:xfrm>
                <a:off x="6619498" y="2428208"/>
                <a:ext cx="547370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E701A3-86A9-6366-2DDF-814D0D1C0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498" y="2428208"/>
                <a:ext cx="5473700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2656BA06-3098-7B7C-B2E6-06E818FDF280}"/>
              </a:ext>
            </a:extLst>
          </p:cNvPr>
          <p:cNvSpPr/>
          <p:nvPr/>
        </p:nvSpPr>
        <p:spPr>
          <a:xfrm>
            <a:off x="3639116" y="4579813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23648C-E84B-3535-3FBE-EEAA9BEF4C20}"/>
              </a:ext>
            </a:extLst>
          </p:cNvPr>
          <p:cNvSpPr/>
          <p:nvPr/>
        </p:nvSpPr>
        <p:spPr>
          <a:xfrm>
            <a:off x="4135196" y="5163484"/>
            <a:ext cx="188632" cy="1886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A58935-FC18-50A9-A667-6C881ABB65D2}"/>
              </a:ext>
            </a:extLst>
          </p:cNvPr>
          <p:cNvSpPr txBox="1"/>
          <p:nvPr/>
        </p:nvSpPr>
        <p:spPr>
          <a:xfrm>
            <a:off x="1842357" y="3186744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 trajectory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1FFE9D-F688-4297-7D62-B5E4038C88DA}"/>
              </a:ext>
            </a:extLst>
          </p:cNvPr>
          <p:cNvSpPr txBox="1"/>
          <p:nvPr/>
        </p:nvSpPr>
        <p:spPr>
          <a:xfrm>
            <a:off x="4888967" y="4982939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Aux. trajectory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6BA518-E92C-727D-BB56-21759C3A4ACF}"/>
              </a:ext>
            </a:extLst>
          </p:cNvPr>
          <p:cNvSpPr/>
          <p:nvPr/>
        </p:nvSpPr>
        <p:spPr>
          <a:xfrm>
            <a:off x="9832160" y="1839239"/>
            <a:ext cx="1298811" cy="4753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CC17BD-B894-FBB0-04BD-1A79578E4BF9}"/>
              </a:ext>
            </a:extLst>
          </p:cNvPr>
          <p:cNvSpPr/>
          <p:nvPr/>
        </p:nvSpPr>
        <p:spPr>
          <a:xfrm>
            <a:off x="8353425" y="1813478"/>
            <a:ext cx="1298811" cy="1264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A70E82-3052-3DE7-90A3-9AD6C1721ED1}"/>
              </a:ext>
            </a:extLst>
          </p:cNvPr>
          <p:cNvSpPr/>
          <p:nvPr/>
        </p:nvSpPr>
        <p:spPr>
          <a:xfrm>
            <a:off x="9832160" y="2602209"/>
            <a:ext cx="1298811" cy="4753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F71180-5F57-A37C-0987-A363A5FBC926}"/>
              </a:ext>
            </a:extLst>
          </p:cNvPr>
          <p:cNvSpPr txBox="1"/>
          <p:nvPr/>
        </p:nvSpPr>
        <p:spPr>
          <a:xfrm>
            <a:off x="8692488" y="3086316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&lt;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A992F9-7D39-BCFC-80C3-3CBF3E78A4B6}"/>
              </a:ext>
            </a:extLst>
          </p:cNvPr>
          <p:cNvSpPr txBox="1"/>
          <p:nvPr/>
        </p:nvSpPr>
        <p:spPr>
          <a:xfrm>
            <a:off x="10213703" y="136379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</a:rPr>
              <a:t>&lt; 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4F20E1-A8CD-805E-59B4-3B75ED2DD403}"/>
              </a:ext>
            </a:extLst>
          </p:cNvPr>
          <p:cNvSpPr txBox="1"/>
          <p:nvPr/>
        </p:nvSpPr>
        <p:spPr>
          <a:xfrm>
            <a:off x="10147508" y="3086316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44BEC5-61C2-8701-51EF-89788E53655F}"/>
                  </a:ext>
                </a:extLst>
              </p:cNvPr>
              <p:cNvSpPr txBox="1"/>
              <p:nvPr/>
            </p:nvSpPr>
            <p:spPr>
              <a:xfrm>
                <a:off x="6873402" y="3888537"/>
                <a:ext cx="4671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electron-nuclear correlation acts as the decoherence correction,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/>
                  <a:t> and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44BEC5-61C2-8701-51EF-89788E536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02" y="3888537"/>
                <a:ext cx="4671617" cy="923330"/>
              </a:xfrm>
              <a:prstGeom prst="rect">
                <a:avLst/>
              </a:prstGeom>
              <a:blipFill>
                <a:blip r:embed="rId5"/>
                <a:stretch>
                  <a:fillRect l="-1175" t="-3974" r="-392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9BAF65DE-AD6C-7558-32CE-682750CCEDB7}"/>
              </a:ext>
            </a:extLst>
          </p:cNvPr>
          <p:cNvSpPr txBox="1"/>
          <p:nvPr/>
        </p:nvSpPr>
        <p:spPr>
          <a:xfrm>
            <a:off x="7905750" y="65544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6484453-8F7E-686F-328F-D0360A44969E}"/>
                  </a:ext>
                </a:extLst>
              </p:cNvPr>
              <p:cNvSpPr txBox="1"/>
              <p:nvPr/>
            </p:nvSpPr>
            <p:spPr>
              <a:xfrm>
                <a:off x="6440843" y="604031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6484453-8F7E-686F-328F-D0360A449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43" y="6040313"/>
                <a:ext cx="289566" cy="369332"/>
              </a:xfrm>
              <a:prstGeom prst="rect">
                <a:avLst/>
              </a:prstGeom>
              <a:blipFill>
                <a:blip r:embed="rId6"/>
                <a:stretch>
                  <a:fillRect l="-23404" r="-191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630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Auxiliary trajectory propagation &amp; decoherence correction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435F2E-4F00-381A-D9AA-D2411A534C52}"/>
              </a:ext>
            </a:extLst>
          </p:cNvPr>
          <p:cNvGrpSpPr>
            <a:grpSpLocks noChangeAspect="1"/>
          </p:cNvGrpSpPr>
          <p:nvPr/>
        </p:nvGrpSpPr>
        <p:grpSpPr>
          <a:xfrm>
            <a:off x="702742" y="1722356"/>
            <a:ext cx="5765407" cy="4572000"/>
            <a:chOff x="7297929" y="2928856"/>
            <a:chExt cx="4556883" cy="361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C8B810E-F4E7-A442-CA51-7E8E9B20E965}"/>
                </a:ext>
              </a:extLst>
            </p:cNvPr>
            <p:cNvCxnSpPr/>
            <p:nvPr/>
          </p:nvCxnSpPr>
          <p:spPr>
            <a:xfrm>
              <a:off x="7297929" y="6508625"/>
              <a:ext cx="449974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5A92B8-F8B6-C638-C7BB-89A8AE8AF171}"/>
                </a:ext>
              </a:extLst>
            </p:cNvPr>
            <p:cNvSpPr txBox="1"/>
            <p:nvPr/>
          </p:nvSpPr>
          <p:spPr>
            <a:xfrm>
              <a:off x="11797669" y="6414442"/>
              <a:ext cx="65" cy="128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832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55C48D-1003-98AB-D13B-6B7DBAB3EF60}"/>
                </a:ext>
              </a:extLst>
            </p:cNvPr>
            <p:cNvGrpSpPr/>
            <p:nvPr/>
          </p:nvGrpSpPr>
          <p:grpSpPr>
            <a:xfrm>
              <a:off x="7595395" y="5803617"/>
              <a:ext cx="569973" cy="686407"/>
              <a:chOff x="3022600" y="1130300"/>
              <a:chExt cx="5994400" cy="4597400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1D9A02-1677-0B5D-B5A1-5A05E25C7714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84035CE-1ECD-56F0-6C35-30C734E91426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91A0DD5-4132-8C09-425E-7A8026D3F33E}"/>
                </a:ext>
              </a:extLst>
            </p:cNvPr>
            <p:cNvGrpSpPr/>
            <p:nvPr/>
          </p:nvGrpSpPr>
          <p:grpSpPr>
            <a:xfrm>
              <a:off x="8458819" y="5947742"/>
              <a:ext cx="801313" cy="541850"/>
              <a:chOff x="3022600" y="1130300"/>
              <a:chExt cx="5994400" cy="4597400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962ABC8-C519-F97F-0BC5-E4F9B330812D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525189-3748-6A87-EE1D-CE4A39DD6CFB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DB0D9A-77DA-9930-1FC7-A84A48BA801F}"/>
                </a:ext>
              </a:extLst>
            </p:cNvPr>
            <p:cNvGrpSpPr/>
            <p:nvPr/>
          </p:nvGrpSpPr>
          <p:grpSpPr>
            <a:xfrm>
              <a:off x="8458819" y="6459055"/>
              <a:ext cx="801313" cy="30245"/>
              <a:chOff x="3022600" y="1130300"/>
              <a:chExt cx="5994400" cy="4597400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8B8F75A-55B2-C288-2AC9-9DAABD8A9C6D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067FA3-44FC-F259-32C2-828A3BF9F392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B7052D8-24E4-D519-4EA6-3AA9BCD81665}"/>
                </a:ext>
              </a:extLst>
            </p:cNvPr>
            <p:cNvGrpSpPr/>
            <p:nvPr/>
          </p:nvGrpSpPr>
          <p:grpSpPr>
            <a:xfrm>
              <a:off x="9431692" y="6086935"/>
              <a:ext cx="569973" cy="400590"/>
              <a:chOff x="3022600" y="1130300"/>
              <a:chExt cx="5994400" cy="4597400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EA7C3D7-FF6A-D940-BAD8-2DBB6A8C27F2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110DC47-06E5-F63B-81E0-569095EF87E0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5E9104-51B2-7032-2ECD-DB62BAE5466C}"/>
                </a:ext>
              </a:extLst>
            </p:cNvPr>
            <p:cNvGrpSpPr/>
            <p:nvPr/>
          </p:nvGrpSpPr>
          <p:grpSpPr>
            <a:xfrm>
              <a:off x="9659904" y="6261507"/>
              <a:ext cx="678854" cy="226361"/>
              <a:chOff x="3022600" y="1130300"/>
              <a:chExt cx="5994400" cy="4597400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CF1D7E-B02B-8BC0-BBEF-F848164037A4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3314D6D-0D11-C79A-4E2F-63524D56A930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336912C-8B5D-6323-F5DA-D05314E7AD19}"/>
                </a:ext>
              </a:extLst>
            </p:cNvPr>
            <p:cNvGrpSpPr/>
            <p:nvPr/>
          </p:nvGrpSpPr>
          <p:grpSpPr>
            <a:xfrm>
              <a:off x="10742009" y="6047100"/>
              <a:ext cx="396587" cy="439066"/>
              <a:chOff x="3022600" y="1130300"/>
              <a:chExt cx="5994400" cy="4597400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32C0923-895F-383B-8CE2-A16BA4251F1D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5B8D8D8-7138-637A-0DED-9AC7412430B3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C5A4E7-43B5-2E5E-56A4-63E6A8BE2BB1}"/>
                </a:ext>
              </a:extLst>
            </p:cNvPr>
            <p:cNvGrpSpPr/>
            <p:nvPr/>
          </p:nvGrpSpPr>
          <p:grpSpPr>
            <a:xfrm>
              <a:off x="11206704" y="6211410"/>
              <a:ext cx="334784" cy="279006"/>
              <a:chOff x="3022600" y="1130300"/>
              <a:chExt cx="5994400" cy="4597400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8F87390-116E-EF06-9C4D-216211DC5CE5}"/>
                  </a:ext>
                </a:extLst>
              </p:cNvPr>
              <p:cNvSpPr/>
              <p:nvPr/>
            </p:nvSpPr>
            <p:spPr>
              <a:xfrm>
                <a:off x="30226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302E226-ECFF-A9CF-7C5D-FBEF37F8AFC5}"/>
                  </a:ext>
                </a:extLst>
              </p:cNvPr>
              <p:cNvSpPr/>
              <p:nvPr/>
            </p:nvSpPr>
            <p:spPr>
              <a:xfrm flipH="1">
                <a:off x="6019800" y="1130300"/>
                <a:ext cx="2997200" cy="4597400"/>
              </a:xfrm>
              <a:custGeom>
                <a:avLst/>
                <a:gdLst>
                  <a:gd name="connsiteX0" fmla="*/ 2997200 w 2997200"/>
                  <a:gd name="connsiteY0" fmla="*/ 0 h 4597400"/>
                  <a:gd name="connsiteX1" fmla="*/ 2851150 w 2997200"/>
                  <a:gd name="connsiteY1" fmla="*/ 50800 h 4597400"/>
                  <a:gd name="connsiteX2" fmla="*/ 2698750 w 2997200"/>
                  <a:gd name="connsiteY2" fmla="*/ 266700 h 4597400"/>
                  <a:gd name="connsiteX3" fmla="*/ 2641600 w 2997200"/>
                  <a:gd name="connsiteY3" fmla="*/ 387350 h 4597400"/>
                  <a:gd name="connsiteX4" fmla="*/ 2571750 w 2997200"/>
                  <a:gd name="connsiteY4" fmla="*/ 552450 h 4597400"/>
                  <a:gd name="connsiteX5" fmla="*/ 2514600 w 2997200"/>
                  <a:gd name="connsiteY5" fmla="*/ 698500 h 4597400"/>
                  <a:gd name="connsiteX6" fmla="*/ 2432050 w 2997200"/>
                  <a:gd name="connsiteY6" fmla="*/ 927100 h 4597400"/>
                  <a:gd name="connsiteX7" fmla="*/ 2374900 w 2997200"/>
                  <a:gd name="connsiteY7" fmla="*/ 1123950 h 4597400"/>
                  <a:gd name="connsiteX8" fmla="*/ 2311400 w 2997200"/>
                  <a:gd name="connsiteY8" fmla="*/ 1308100 h 4597400"/>
                  <a:gd name="connsiteX9" fmla="*/ 2260600 w 2997200"/>
                  <a:gd name="connsiteY9" fmla="*/ 1485900 h 4597400"/>
                  <a:gd name="connsiteX10" fmla="*/ 2209800 w 2997200"/>
                  <a:gd name="connsiteY10" fmla="*/ 1657350 h 4597400"/>
                  <a:gd name="connsiteX11" fmla="*/ 2165350 w 2997200"/>
                  <a:gd name="connsiteY11" fmla="*/ 1809750 h 4597400"/>
                  <a:gd name="connsiteX12" fmla="*/ 2114550 w 2997200"/>
                  <a:gd name="connsiteY12" fmla="*/ 1987550 h 4597400"/>
                  <a:gd name="connsiteX13" fmla="*/ 2044700 w 2997200"/>
                  <a:gd name="connsiteY13" fmla="*/ 2203450 h 4597400"/>
                  <a:gd name="connsiteX14" fmla="*/ 1981200 w 2997200"/>
                  <a:gd name="connsiteY14" fmla="*/ 2425700 h 4597400"/>
                  <a:gd name="connsiteX15" fmla="*/ 1905000 w 2997200"/>
                  <a:gd name="connsiteY15" fmla="*/ 2660650 h 4597400"/>
                  <a:gd name="connsiteX16" fmla="*/ 1841500 w 2997200"/>
                  <a:gd name="connsiteY16" fmla="*/ 2870200 h 4597400"/>
                  <a:gd name="connsiteX17" fmla="*/ 1778000 w 2997200"/>
                  <a:gd name="connsiteY17" fmla="*/ 3054350 h 4597400"/>
                  <a:gd name="connsiteX18" fmla="*/ 1714500 w 2997200"/>
                  <a:gd name="connsiteY18" fmla="*/ 3232150 h 4597400"/>
                  <a:gd name="connsiteX19" fmla="*/ 1631950 w 2997200"/>
                  <a:gd name="connsiteY19" fmla="*/ 3422650 h 4597400"/>
                  <a:gd name="connsiteX20" fmla="*/ 1555750 w 2997200"/>
                  <a:gd name="connsiteY20" fmla="*/ 3594100 h 4597400"/>
                  <a:gd name="connsiteX21" fmla="*/ 1485900 w 2997200"/>
                  <a:gd name="connsiteY21" fmla="*/ 3740150 h 4597400"/>
                  <a:gd name="connsiteX22" fmla="*/ 1416050 w 2997200"/>
                  <a:gd name="connsiteY22" fmla="*/ 3860800 h 4597400"/>
                  <a:gd name="connsiteX23" fmla="*/ 1339850 w 2997200"/>
                  <a:gd name="connsiteY23" fmla="*/ 3981450 h 4597400"/>
                  <a:gd name="connsiteX24" fmla="*/ 1270000 w 2997200"/>
                  <a:gd name="connsiteY24" fmla="*/ 4089400 h 4597400"/>
                  <a:gd name="connsiteX25" fmla="*/ 1181100 w 2997200"/>
                  <a:gd name="connsiteY25" fmla="*/ 4184650 h 4597400"/>
                  <a:gd name="connsiteX26" fmla="*/ 1104900 w 2997200"/>
                  <a:gd name="connsiteY26" fmla="*/ 4267200 h 4597400"/>
                  <a:gd name="connsiteX27" fmla="*/ 1003300 w 2997200"/>
                  <a:gd name="connsiteY27" fmla="*/ 4349750 h 4597400"/>
                  <a:gd name="connsiteX28" fmla="*/ 857250 w 2997200"/>
                  <a:gd name="connsiteY28" fmla="*/ 4432300 h 4597400"/>
                  <a:gd name="connsiteX29" fmla="*/ 673100 w 2997200"/>
                  <a:gd name="connsiteY29" fmla="*/ 4514850 h 4597400"/>
                  <a:gd name="connsiteX30" fmla="*/ 508000 w 2997200"/>
                  <a:gd name="connsiteY30" fmla="*/ 4552950 h 4597400"/>
                  <a:gd name="connsiteX31" fmla="*/ 247650 w 2997200"/>
                  <a:gd name="connsiteY31" fmla="*/ 4584700 h 4597400"/>
                  <a:gd name="connsiteX32" fmla="*/ 0 w 2997200"/>
                  <a:gd name="connsiteY32" fmla="*/ 4597400 h 459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997200" h="4597400">
                    <a:moveTo>
                      <a:pt x="2997200" y="0"/>
                    </a:moveTo>
                    <a:cubicBezTo>
                      <a:pt x="2949046" y="3175"/>
                      <a:pt x="2900892" y="6350"/>
                      <a:pt x="2851150" y="50800"/>
                    </a:cubicBezTo>
                    <a:cubicBezTo>
                      <a:pt x="2801408" y="95250"/>
                      <a:pt x="2733675" y="210608"/>
                      <a:pt x="2698750" y="266700"/>
                    </a:cubicBezTo>
                    <a:cubicBezTo>
                      <a:pt x="2663825" y="322792"/>
                      <a:pt x="2662767" y="339725"/>
                      <a:pt x="2641600" y="387350"/>
                    </a:cubicBezTo>
                    <a:cubicBezTo>
                      <a:pt x="2620433" y="434975"/>
                      <a:pt x="2592917" y="500592"/>
                      <a:pt x="2571750" y="552450"/>
                    </a:cubicBezTo>
                    <a:cubicBezTo>
                      <a:pt x="2550583" y="604308"/>
                      <a:pt x="2537883" y="636058"/>
                      <a:pt x="2514600" y="698500"/>
                    </a:cubicBezTo>
                    <a:cubicBezTo>
                      <a:pt x="2491317" y="760942"/>
                      <a:pt x="2455333" y="856192"/>
                      <a:pt x="2432050" y="927100"/>
                    </a:cubicBezTo>
                    <a:cubicBezTo>
                      <a:pt x="2408767" y="998008"/>
                      <a:pt x="2395008" y="1060450"/>
                      <a:pt x="2374900" y="1123950"/>
                    </a:cubicBezTo>
                    <a:cubicBezTo>
                      <a:pt x="2354792" y="1187450"/>
                      <a:pt x="2330450" y="1247775"/>
                      <a:pt x="2311400" y="1308100"/>
                    </a:cubicBezTo>
                    <a:cubicBezTo>
                      <a:pt x="2292350" y="1368425"/>
                      <a:pt x="2277533" y="1427692"/>
                      <a:pt x="2260600" y="1485900"/>
                    </a:cubicBezTo>
                    <a:cubicBezTo>
                      <a:pt x="2243667" y="1544108"/>
                      <a:pt x="2225675" y="1603375"/>
                      <a:pt x="2209800" y="1657350"/>
                    </a:cubicBezTo>
                    <a:cubicBezTo>
                      <a:pt x="2193925" y="1711325"/>
                      <a:pt x="2181225" y="1754717"/>
                      <a:pt x="2165350" y="1809750"/>
                    </a:cubicBezTo>
                    <a:cubicBezTo>
                      <a:pt x="2149475" y="1864783"/>
                      <a:pt x="2134658" y="1921933"/>
                      <a:pt x="2114550" y="1987550"/>
                    </a:cubicBezTo>
                    <a:cubicBezTo>
                      <a:pt x="2094442" y="2053167"/>
                      <a:pt x="2066925" y="2130425"/>
                      <a:pt x="2044700" y="2203450"/>
                    </a:cubicBezTo>
                    <a:cubicBezTo>
                      <a:pt x="2022475" y="2276475"/>
                      <a:pt x="2004483" y="2349500"/>
                      <a:pt x="1981200" y="2425700"/>
                    </a:cubicBezTo>
                    <a:cubicBezTo>
                      <a:pt x="1957917" y="2501900"/>
                      <a:pt x="1928283" y="2586567"/>
                      <a:pt x="1905000" y="2660650"/>
                    </a:cubicBezTo>
                    <a:cubicBezTo>
                      <a:pt x="1881717" y="2734733"/>
                      <a:pt x="1862667" y="2804583"/>
                      <a:pt x="1841500" y="2870200"/>
                    </a:cubicBezTo>
                    <a:cubicBezTo>
                      <a:pt x="1820333" y="2935817"/>
                      <a:pt x="1799167" y="2994025"/>
                      <a:pt x="1778000" y="3054350"/>
                    </a:cubicBezTo>
                    <a:cubicBezTo>
                      <a:pt x="1756833" y="3114675"/>
                      <a:pt x="1738842" y="3170767"/>
                      <a:pt x="1714500" y="3232150"/>
                    </a:cubicBezTo>
                    <a:cubicBezTo>
                      <a:pt x="1690158" y="3293533"/>
                      <a:pt x="1658408" y="3362325"/>
                      <a:pt x="1631950" y="3422650"/>
                    </a:cubicBezTo>
                    <a:cubicBezTo>
                      <a:pt x="1605492" y="3482975"/>
                      <a:pt x="1580092" y="3541183"/>
                      <a:pt x="1555750" y="3594100"/>
                    </a:cubicBezTo>
                    <a:cubicBezTo>
                      <a:pt x="1531408" y="3647017"/>
                      <a:pt x="1509183" y="3695700"/>
                      <a:pt x="1485900" y="3740150"/>
                    </a:cubicBezTo>
                    <a:cubicBezTo>
                      <a:pt x="1462617" y="3784600"/>
                      <a:pt x="1440392" y="3820583"/>
                      <a:pt x="1416050" y="3860800"/>
                    </a:cubicBezTo>
                    <a:cubicBezTo>
                      <a:pt x="1391708" y="3901017"/>
                      <a:pt x="1364192" y="3943350"/>
                      <a:pt x="1339850" y="3981450"/>
                    </a:cubicBezTo>
                    <a:cubicBezTo>
                      <a:pt x="1315508" y="4019550"/>
                      <a:pt x="1296458" y="4055533"/>
                      <a:pt x="1270000" y="4089400"/>
                    </a:cubicBezTo>
                    <a:cubicBezTo>
                      <a:pt x="1243542" y="4123267"/>
                      <a:pt x="1181100" y="4184650"/>
                      <a:pt x="1181100" y="4184650"/>
                    </a:cubicBezTo>
                    <a:cubicBezTo>
                      <a:pt x="1153583" y="4214283"/>
                      <a:pt x="1134533" y="4239683"/>
                      <a:pt x="1104900" y="4267200"/>
                    </a:cubicBezTo>
                    <a:cubicBezTo>
                      <a:pt x="1075267" y="4294717"/>
                      <a:pt x="1044575" y="4322233"/>
                      <a:pt x="1003300" y="4349750"/>
                    </a:cubicBezTo>
                    <a:cubicBezTo>
                      <a:pt x="962025" y="4377267"/>
                      <a:pt x="912283" y="4404783"/>
                      <a:pt x="857250" y="4432300"/>
                    </a:cubicBezTo>
                    <a:cubicBezTo>
                      <a:pt x="802217" y="4459817"/>
                      <a:pt x="731308" y="4494742"/>
                      <a:pt x="673100" y="4514850"/>
                    </a:cubicBezTo>
                    <a:cubicBezTo>
                      <a:pt x="614892" y="4534958"/>
                      <a:pt x="578908" y="4541308"/>
                      <a:pt x="508000" y="4552950"/>
                    </a:cubicBezTo>
                    <a:cubicBezTo>
                      <a:pt x="437092" y="4564592"/>
                      <a:pt x="332317" y="4577292"/>
                      <a:pt x="247650" y="4584700"/>
                    </a:cubicBezTo>
                    <a:cubicBezTo>
                      <a:pt x="162983" y="4592108"/>
                      <a:pt x="81491" y="4594754"/>
                      <a:pt x="0" y="459740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2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3264B29-0823-8E75-C1E1-505C26C558D5}"/>
                </a:ext>
              </a:extLst>
            </p:cNvPr>
            <p:cNvSpPr/>
            <p:nvPr/>
          </p:nvSpPr>
          <p:spPr>
            <a:xfrm>
              <a:off x="7382770" y="2928856"/>
              <a:ext cx="4472042" cy="2475823"/>
            </a:xfrm>
            <a:custGeom>
              <a:avLst/>
              <a:gdLst>
                <a:gd name="connsiteX0" fmla="*/ 0 w 5638800"/>
                <a:gd name="connsiteY0" fmla="*/ 0 h 3121401"/>
                <a:gd name="connsiteX1" fmla="*/ 171450 w 5638800"/>
                <a:gd name="connsiteY1" fmla="*/ 358775 h 3121401"/>
                <a:gd name="connsiteX2" fmla="*/ 374650 w 5638800"/>
                <a:gd name="connsiteY2" fmla="*/ 746125 h 3121401"/>
                <a:gd name="connsiteX3" fmla="*/ 612775 w 5638800"/>
                <a:gd name="connsiteY3" fmla="*/ 1184275 h 3121401"/>
                <a:gd name="connsiteX4" fmla="*/ 882650 w 5638800"/>
                <a:gd name="connsiteY4" fmla="*/ 1635125 h 3121401"/>
                <a:gd name="connsiteX5" fmla="*/ 1158875 w 5638800"/>
                <a:gd name="connsiteY5" fmla="*/ 2028825 h 3121401"/>
                <a:gd name="connsiteX6" fmla="*/ 1403350 w 5638800"/>
                <a:gd name="connsiteY6" fmla="*/ 2355850 h 3121401"/>
                <a:gd name="connsiteX7" fmla="*/ 1654175 w 5638800"/>
                <a:gd name="connsiteY7" fmla="*/ 2635250 h 3121401"/>
                <a:gd name="connsiteX8" fmla="*/ 1908175 w 5638800"/>
                <a:gd name="connsiteY8" fmla="*/ 2870200 h 3121401"/>
                <a:gd name="connsiteX9" fmla="*/ 2124075 w 5638800"/>
                <a:gd name="connsiteY9" fmla="*/ 3035300 h 3121401"/>
                <a:gd name="connsiteX10" fmla="*/ 2286000 w 5638800"/>
                <a:gd name="connsiteY10" fmla="*/ 3101975 h 3121401"/>
                <a:gd name="connsiteX11" fmla="*/ 2409825 w 5638800"/>
                <a:gd name="connsiteY11" fmla="*/ 3121025 h 3121401"/>
                <a:gd name="connsiteX12" fmla="*/ 2574925 w 5638800"/>
                <a:gd name="connsiteY12" fmla="*/ 3089275 h 3121401"/>
                <a:gd name="connsiteX13" fmla="*/ 2733675 w 5638800"/>
                <a:gd name="connsiteY13" fmla="*/ 3038475 h 3121401"/>
                <a:gd name="connsiteX14" fmla="*/ 2914650 w 5638800"/>
                <a:gd name="connsiteY14" fmla="*/ 2952750 h 3121401"/>
                <a:gd name="connsiteX15" fmla="*/ 3114675 w 5638800"/>
                <a:gd name="connsiteY15" fmla="*/ 2844800 h 3121401"/>
                <a:gd name="connsiteX16" fmla="*/ 3448050 w 5638800"/>
                <a:gd name="connsiteY16" fmla="*/ 2641600 h 3121401"/>
                <a:gd name="connsiteX17" fmla="*/ 3705225 w 5638800"/>
                <a:gd name="connsiteY17" fmla="*/ 2470150 h 3121401"/>
                <a:gd name="connsiteX18" fmla="*/ 4016375 w 5638800"/>
                <a:gd name="connsiteY18" fmla="*/ 2232025 h 3121401"/>
                <a:gd name="connsiteX19" fmla="*/ 4406900 w 5638800"/>
                <a:gd name="connsiteY19" fmla="*/ 1898650 h 3121401"/>
                <a:gd name="connsiteX20" fmla="*/ 4778375 w 5638800"/>
                <a:gd name="connsiteY20" fmla="*/ 1539875 h 3121401"/>
                <a:gd name="connsiteX21" fmla="*/ 5073650 w 5638800"/>
                <a:gd name="connsiteY21" fmla="*/ 1228725 h 3121401"/>
                <a:gd name="connsiteX22" fmla="*/ 5362575 w 5638800"/>
                <a:gd name="connsiteY22" fmla="*/ 898525 h 3121401"/>
                <a:gd name="connsiteX23" fmla="*/ 5638800 w 5638800"/>
                <a:gd name="connsiteY23" fmla="*/ 571500 h 3121401"/>
                <a:gd name="connsiteX0" fmla="*/ 0 w 5638800"/>
                <a:gd name="connsiteY0" fmla="*/ 0 h 3126628"/>
                <a:gd name="connsiteX1" fmla="*/ 171450 w 5638800"/>
                <a:gd name="connsiteY1" fmla="*/ 358775 h 3126628"/>
                <a:gd name="connsiteX2" fmla="*/ 374650 w 5638800"/>
                <a:gd name="connsiteY2" fmla="*/ 746125 h 3126628"/>
                <a:gd name="connsiteX3" fmla="*/ 612775 w 5638800"/>
                <a:gd name="connsiteY3" fmla="*/ 1184275 h 3126628"/>
                <a:gd name="connsiteX4" fmla="*/ 882650 w 5638800"/>
                <a:gd name="connsiteY4" fmla="*/ 1635125 h 3126628"/>
                <a:gd name="connsiteX5" fmla="*/ 1158875 w 5638800"/>
                <a:gd name="connsiteY5" fmla="*/ 2028825 h 3126628"/>
                <a:gd name="connsiteX6" fmla="*/ 1403350 w 5638800"/>
                <a:gd name="connsiteY6" fmla="*/ 2355850 h 3126628"/>
                <a:gd name="connsiteX7" fmla="*/ 1654175 w 5638800"/>
                <a:gd name="connsiteY7" fmla="*/ 2635250 h 3126628"/>
                <a:gd name="connsiteX8" fmla="*/ 1908175 w 5638800"/>
                <a:gd name="connsiteY8" fmla="*/ 2870200 h 3126628"/>
                <a:gd name="connsiteX9" fmla="*/ 2124075 w 5638800"/>
                <a:gd name="connsiteY9" fmla="*/ 3035300 h 3126628"/>
                <a:gd name="connsiteX10" fmla="*/ 2286000 w 5638800"/>
                <a:gd name="connsiteY10" fmla="*/ 3117850 h 3126628"/>
                <a:gd name="connsiteX11" fmla="*/ 2409825 w 5638800"/>
                <a:gd name="connsiteY11" fmla="*/ 3121025 h 3126628"/>
                <a:gd name="connsiteX12" fmla="*/ 2574925 w 5638800"/>
                <a:gd name="connsiteY12" fmla="*/ 3089275 h 3126628"/>
                <a:gd name="connsiteX13" fmla="*/ 2733675 w 5638800"/>
                <a:gd name="connsiteY13" fmla="*/ 3038475 h 3126628"/>
                <a:gd name="connsiteX14" fmla="*/ 2914650 w 5638800"/>
                <a:gd name="connsiteY14" fmla="*/ 2952750 h 3126628"/>
                <a:gd name="connsiteX15" fmla="*/ 3114675 w 5638800"/>
                <a:gd name="connsiteY15" fmla="*/ 2844800 h 3126628"/>
                <a:gd name="connsiteX16" fmla="*/ 3448050 w 5638800"/>
                <a:gd name="connsiteY16" fmla="*/ 2641600 h 3126628"/>
                <a:gd name="connsiteX17" fmla="*/ 3705225 w 5638800"/>
                <a:gd name="connsiteY17" fmla="*/ 2470150 h 3126628"/>
                <a:gd name="connsiteX18" fmla="*/ 4016375 w 5638800"/>
                <a:gd name="connsiteY18" fmla="*/ 2232025 h 3126628"/>
                <a:gd name="connsiteX19" fmla="*/ 4406900 w 5638800"/>
                <a:gd name="connsiteY19" fmla="*/ 1898650 h 3126628"/>
                <a:gd name="connsiteX20" fmla="*/ 4778375 w 5638800"/>
                <a:gd name="connsiteY20" fmla="*/ 1539875 h 3126628"/>
                <a:gd name="connsiteX21" fmla="*/ 5073650 w 5638800"/>
                <a:gd name="connsiteY21" fmla="*/ 1228725 h 3126628"/>
                <a:gd name="connsiteX22" fmla="*/ 5362575 w 5638800"/>
                <a:gd name="connsiteY22" fmla="*/ 898525 h 3126628"/>
                <a:gd name="connsiteX23" fmla="*/ 5638800 w 5638800"/>
                <a:gd name="connsiteY23" fmla="*/ 571500 h 3126628"/>
                <a:gd name="connsiteX0" fmla="*/ 0 w 5638800"/>
                <a:gd name="connsiteY0" fmla="*/ 0 h 3121767"/>
                <a:gd name="connsiteX1" fmla="*/ 171450 w 5638800"/>
                <a:gd name="connsiteY1" fmla="*/ 358775 h 3121767"/>
                <a:gd name="connsiteX2" fmla="*/ 374650 w 5638800"/>
                <a:gd name="connsiteY2" fmla="*/ 746125 h 3121767"/>
                <a:gd name="connsiteX3" fmla="*/ 612775 w 5638800"/>
                <a:gd name="connsiteY3" fmla="*/ 1184275 h 3121767"/>
                <a:gd name="connsiteX4" fmla="*/ 882650 w 5638800"/>
                <a:gd name="connsiteY4" fmla="*/ 1635125 h 3121767"/>
                <a:gd name="connsiteX5" fmla="*/ 1158875 w 5638800"/>
                <a:gd name="connsiteY5" fmla="*/ 2028825 h 3121767"/>
                <a:gd name="connsiteX6" fmla="*/ 1403350 w 5638800"/>
                <a:gd name="connsiteY6" fmla="*/ 2355850 h 3121767"/>
                <a:gd name="connsiteX7" fmla="*/ 1654175 w 5638800"/>
                <a:gd name="connsiteY7" fmla="*/ 2635250 h 3121767"/>
                <a:gd name="connsiteX8" fmla="*/ 1908175 w 5638800"/>
                <a:gd name="connsiteY8" fmla="*/ 2870200 h 3121767"/>
                <a:gd name="connsiteX9" fmla="*/ 2124075 w 5638800"/>
                <a:gd name="connsiteY9" fmla="*/ 3035300 h 3121767"/>
                <a:gd name="connsiteX10" fmla="*/ 2282825 w 5638800"/>
                <a:gd name="connsiteY10" fmla="*/ 3105150 h 3121767"/>
                <a:gd name="connsiteX11" fmla="*/ 2409825 w 5638800"/>
                <a:gd name="connsiteY11" fmla="*/ 3121025 h 3121767"/>
                <a:gd name="connsiteX12" fmla="*/ 2574925 w 5638800"/>
                <a:gd name="connsiteY12" fmla="*/ 3089275 h 3121767"/>
                <a:gd name="connsiteX13" fmla="*/ 2733675 w 5638800"/>
                <a:gd name="connsiteY13" fmla="*/ 3038475 h 3121767"/>
                <a:gd name="connsiteX14" fmla="*/ 2914650 w 5638800"/>
                <a:gd name="connsiteY14" fmla="*/ 2952750 h 3121767"/>
                <a:gd name="connsiteX15" fmla="*/ 3114675 w 5638800"/>
                <a:gd name="connsiteY15" fmla="*/ 2844800 h 3121767"/>
                <a:gd name="connsiteX16" fmla="*/ 3448050 w 5638800"/>
                <a:gd name="connsiteY16" fmla="*/ 2641600 h 3121767"/>
                <a:gd name="connsiteX17" fmla="*/ 3705225 w 5638800"/>
                <a:gd name="connsiteY17" fmla="*/ 2470150 h 3121767"/>
                <a:gd name="connsiteX18" fmla="*/ 4016375 w 5638800"/>
                <a:gd name="connsiteY18" fmla="*/ 2232025 h 3121767"/>
                <a:gd name="connsiteX19" fmla="*/ 4406900 w 5638800"/>
                <a:gd name="connsiteY19" fmla="*/ 1898650 h 3121767"/>
                <a:gd name="connsiteX20" fmla="*/ 4778375 w 5638800"/>
                <a:gd name="connsiteY20" fmla="*/ 1539875 h 3121767"/>
                <a:gd name="connsiteX21" fmla="*/ 5073650 w 5638800"/>
                <a:gd name="connsiteY21" fmla="*/ 1228725 h 3121767"/>
                <a:gd name="connsiteX22" fmla="*/ 5362575 w 5638800"/>
                <a:gd name="connsiteY22" fmla="*/ 898525 h 3121767"/>
                <a:gd name="connsiteX23" fmla="*/ 5638800 w 5638800"/>
                <a:gd name="connsiteY23" fmla="*/ 571500 h 312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38800" h="3121767">
                  <a:moveTo>
                    <a:pt x="0" y="0"/>
                  </a:moveTo>
                  <a:cubicBezTo>
                    <a:pt x="54504" y="117210"/>
                    <a:pt x="109008" y="234421"/>
                    <a:pt x="171450" y="358775"/>
                  </a:cubicBezTo>
                  <a:cubicBezTo>
                    <a:pt x="233892" y="483129"/>
                    <a:pt x="301096" y="608542"/>
                    <a:pt x="374650" y="746125"/>
                  </a:cubicBezTo>
                  <a:cubicBezTo>
                    <a:pt x="448204" y="883708"/>
                    <a:pt x="528108" y="1036108"/>
                    <a:pt x="612775" y="1184275"/>
                  </a:cubicBezTo>
                  <a:cubicBezTo>
                    <a:pt x="697442" y="1332442"/>
                    <a:pt x="791633" y="1494367"/>
                    <a:pt x="882650" y="1635125"/>
                  </a:cubicBezTo>
                  <a:cubicBezTo>
                    <a:pt x="973667" y="1775883"/>
                    <a:pt x="1072092" y="1908704"/>
                    <a:pt x="1158875" y="2028825"/>
                  </a:cubicBezTo>
                  <a:cubicBezTo>
                    <a:pt x="1245658" y="2148946"/>
                    <a:pt x="1320800" y="2254779"/>
                    <a:pt x="1403350" y="2355850"/>
                  </a:cubicBezTo>
                  <a:cubicBezTo>
                    <a:pt x="1485900" y="2456921"/>
                    <a:pt x="1570038" y="2549525"/>
                    <a:pt x="1654175" y="2635250"/>
                  </a:cubicBezTo>
                  <a:cubicBezTo>
                    <a:pt x="1738313" y="2720975"/>
                    <a:pt x="1829858" y="2803525"/>
                    <a:pt x="1908175" y="2870200"/>
                  </a:cubicBezTo>
                  <a:cubicBezTo>
                    <a:pt x="1986492" y="2936875"/>
                    <a:pt x="2061633" y="2996142"/>
                    <a:pt x="2124075" y="3035300"/>
                  </a:cubicBezTo>
                  <a:cubicBezTo>
                    <a:pt x="2186517" y="3074458"/>
                    <a:pt x="2235200" y="3090863"/>
                    <a:pt x="2282825" y="3105150"/>
                  </a:cubicBezTo>
                  <a:cubicBezTo>
                    <a:pt x="2330450" y="3119437"/>
                    <a:pt x="2361142" y="3123671"/>
                    <a:pt x="2409825" y="3121025"/>
                  </a:cubicBezTo>
                  <a:cubicBezTo>
                    <a:pt x="2458508" y="3118379"/>
                    <a:pt x="2520950" y="3103033"/>
                    <a:pt x="2574925" y="3089275"/>
                  </a:cubicBezTo>
                  <a:cubicBezTo>
                    <a:pt x="2628900" y="3075517"/>
                    <a:pt x="2677054" y="3061229"/>
                    <a:pt x="2733675" y="3038475"/>
                  </a:cubicBezTo>
                  <a:cubicBezTo>
                    <a:pt x="2790296" y="3015721"/>
                    <a:pt x="2851150" y="2985029"/>
                    <a:pt x="2914650" y="2952750"/>
                  </a:cubicBezTo>
                  <a:cubicBezTo>
                    <a:pt x="2978150" y="2920471"/>
                    <a:pt x="3025775" y="2896658"/>
                    <a:pt x="3114675" y="2844800"/>
                  </a:cubicBezTo>
                  <a:cubicBezTo>
                    <a:pt x="3203575" y="2792942"/>
                    <a:pt x="3349625" y="2704042"/>
                    <a:pt x="3448050" y="2641600"/>
                  </a:cubicBezTo>
                  <a:cubicBezTo>
                    <a:pt x="3546475" y="2579158"/>
                    <a:pt x="3610504" y="2538413"/>
                    <a:pt x="3705225" y="2470150"/>
                  </a:cubicBezTo>
                  <a:cubicBezTo>
                    <a:pt x="3799946" y="2401888"/>
                    <a:pt x="3899429" y="2327275"/>
                    <a:pt x="4016375" y="2232025"/>
                  </a:cubicBezTo>
                  <a:cubicBezTo>
                    <a:pt x="4133321" y="2136775"/>
                    <a:pt x="4279900" y="2014008"/>
                    <a:pt x="4406900" y="1898650"/>
                  </a:cubicBezTo>
                  <a:cubicBezTo>
                    <a:pt x="4533900" y="1783292"/>
                    <a:pt x="4667250" y="1651529"/>
                    <a:pt x="4778375" y="1539875"/>
                  </a:cubicBezTo>
                  <a:cubicBezTo>
                    <a:pt x="4889500" y="1428221"/>
                    <a:pt x="4976284" y="1335616"/>
                    <a:pt x="5073650" y="1228725"/>
                  </a:cubicBezTo>
                  <a:cubicBezTo>
                    <a:pt x="5171016" y="1121834"/>
                    <a:pt x="5268383" y="1008063"/>
                    <a:pt x="5362575" y="898525"/>
                  </a:cubicBezTo>
                  <a:cubicBezTo>
                    <a:pt x="5456767" y="788988"/>
                    <a:pt x="5547783" y="680244"/>
                    <a:pt x="5638800" y="571500"/>
                  </a:cubicBez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320985F-5B56-7845-FA06-8C810079EE9E}"/>
                </a:ext>
              </a:extLst>
            </p:cNvPr>
            <p:cNvSpPr/>
            <p:nvPr/>
          </p:nvSpPr>
          <p:spPr>
            <a:xfrm>
              <a:off x="7355073" y="4265939"/>
              <a:ext cx="4497222" cy="1464281"/>
            </a:xfrm>
            <a:custGeom>
              <a:avLst/>
              <a:gdLst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43100 w 5670550"/>
                <a:gd name="connsiteY7" fmla="*/ 1727200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74825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60625 w 5670550"/>
                <a:gd name="connsiteY10" fmla="*/ 168275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82825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70550" h="1846313">
                  <a:moveTo>
                    <a:pt x="0" y="1727200"/>
                  </a:moveTo>
                  <a:cubicBezTo>
                    <a:pt x="73554" y="1743869"/>
                    <a:pt x="147108" y="1760538"/>
                    <a:pt x="231775" y="1774825"/>
                  </a:cubicBezTo>
                  <a:cubicBezTo>
                    <a:pt x="316442" y="1789112"/>
                    <a:pt x="416983" y="1803400"/>
                    <a:pt x="508000" y="1812925"/>
                  </a:cubicBezTo>
                  <a:cubicBezTo>
                    <a:pt x="599017" y="1822450"/>
                    <a:pt x="691621" y="1827742"/>
                    <a:pt x="777875" y="1831975"/>
                  </a:cubicBezTo>
                  <a:cubicBezTo>
                    <a:pt x="864129" y="1836208"/>
                    <a:pt x="922867" y="1839383"/>
                    <a:pt x="1025525" y="1838325"/>
                  </a:cubicBezTo>
                  <a:cubicBezTo>
                    <a:pt x="1128183" y="1837267"/>
                    <a:pt x="1280054" y="1834621"/>
                    <a:pt x="1393825" y="1825625"/>
                  </a:cubicBezTo>
                  <a:cubicBezTo>
                    <a:pt x="1507596" y="1816629"/>
                    <a:pt x="1622425" y="1799167"/>
                    <a:pt x="1708150" y="1784350"/>
                  </a:cubicBezTo>
                  <a:cubicBezTo>
                    <a:pt x="1793875" y="1769533"/>
                    <a:pt x="1845204" y="1751012"/>
                    <a:pt x="1908175" y="1736725"/>
                  </a:cubicBezTo>
                  <a:cubicBezTo>
                    <a:pt x="1971146" y="1722438"/>
                    <a:pt x="2023533" y="1708679"/>
                    <a:pt x="2085975" y="1698625"/>
                  </a:cubicBezTo>
                  <a:cubicBezTo>
                    <a:pt x="2148417" y="1688571"/>
                    <a:pt x="2221971" y="1677458"/>
                    <a:pt x="2282825" y="1676400"/>
                  </a:cubicBezTo>
                  <a:cubicBezTo>
                    <a:pt x="2343679" y="1675342"/>
                    <a:pt x="2392363" y="1682221"/>
                    <a:pt x="2451100" y="1692275"/>
                  </a:cubicBezTo>
                  <a:cubicBezTo>
                    <a:pt x="2509837" y="1702329"/>
                    <a:pt x="2577042" y="1720850"/>
                    <a:pt x="2635250" y="1736725"/>
                  </a:cubicBezTo>
                  <a:cubicBezTo>
                    <a:pt x="2693458" y="1752600"/>
                    <a:pt x="2735792" y="1772179"/>
                    <a:pt x="2800350" y="1787525"/>
                  </a:cubicBezTo>
                  <a:cubicBezTo>
                    <a:pt x="2864908" y="1802871"/>
                    <a:pt x="2951163" y="1819275"/>
                    <a:pt x="3022600" y="1828800"/>
                  </a:cubicBezTo>
                  <a:cubicBezTo>
                    <a:pt x="3094038" y="1838325"/>
                    <a:pt x="3154892" y="1842558"/>
                    <a:pt x="3228975" y="1844675"/>
                  </a:cubicBezTo>
                  <a:cubicBezTo>
                    <a:pt x="3303058" y="1846792"/>
                    <a:pt x="3394075" y="1847850"/>
                    <a:pt x="3467100" y="1841500"/>
                  </a:cubicBezTo>
                  <a:cubicBezTo>
                    <a:pt x="3540125" y="1835150"/>
                    <a:pt x="3594629" y="1825625"/>
                    <a:pt x="3667125" y="1806575"/>
                  </a:cubicBezTo>
                  <a:cubicBezTo>
                    <a:pt x="3739621" y="1787525"/>
                    <a:pt x="3818467" y="1761596"/>
                    <a:pt x="3902075" y="1727200"/>
                  </a:cubicBezTo>
                  <a:cubicBezTo>
                    <a:pt x="3985683" y="1692804"/>
                    <a:pt x="4081992" y="1648354"/>
                    <a:pt x="4168775" y="1600200"/>
                  </a:cubicBezTo>
                  <a:cubicBezTo>
                    <a:pt x="4255558" y="1552046"/>
                    <a:pt x="4348692" y="1490662"/>
                    <a:pt x="4422775" y="1438275"/>
                  </a:cubicBezTo>
                  <a:cubicBezTo>
                    <a:pt x="4496858" y="1385888"/>
                    <a:pt x="4545542" y="1345142"/>
                    <a:pt x="4613275" y="1285875"/>
                  </a:cubicBezTo>
                  <a:cubicBezTo>
                    <a:pt x="4681008" y="1226608"/>
                    <a:pt x="4756150" y="1157287"/>
                    <a:pt x="4829175" y="1082675"/>
                  </a:cubicBezTo>
                  <a:cubicBezTo>
                    <a:pt x="4902200" y="1008062"/>
                    <a:pt x="4990571" y="906992"/>
                    <a:pt x="5051425" y="838200"/>
                  </a:cubicBezTo>
                  <a:cubicBezTo>
                    <a:pt x="5112279" y="769408"/>
                    <a:pt x="5142971" y="732367"/>
                    <a:pt x="5194300" y="669925"/>
                  </a:cubicBezTo>
                  <a:cubicBezTo>
                    <a:pt x="5245629" y="607483"/>
                    <a:pt x="5299075" y="544512"/>
                    <a:pt x="5359400" y="463550"/>
                  </a:cubicBezTo>
                  <a:cubicBezTo>
                    <a:pt x="5419725" y="382587"/>
                    <a:pt x="5504392" y="261408"/>
                    <a:pt x="5556250" y="184150"/>
                  </a:cubicBezTo>
                  <a:cubicBezTo>
                    <a:pt x="5608108" y="106892"/>
                    <a:pt x="5639329" y="53446"/>
                    <a:pt x="5670550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A79164-A626-B30B-D100-74184CF3EB95}"/>
                </a:ext>
              </a:extLst>
            </p:cNvPr>
            <p:cNvSpPr/>
            <p:nvPr/>
          </p:nvSpPr>
          <p:spPr>
            <a:xfrm>
              <a:off x="8380335" y="4670751"/>
              <a:ext cx="829732" cy="733928"/>
            </a:xfrm>
            <a:custGeom>
              <a:avLst/>
              <a:gdLst>
                <a:gd name="connsiteX0" fmla="*/ 0 w 829248"/>
                <a:gd name="connsiteY0" fmla="*/ 0 h 731168"/>
                <a:gd name="connsiteX1" fmla="*/ 169333 w 829248"/>
                <a:gd name="connsiteY1" fmla="*/ 186266 h 731168"/>
                <a:gd name="connsiteX2" fmla="*/ 304800 w 829248"/>
                <a:gd name="connsiteY2" fmla="*/ 334433 h 731168"/>
                <a:gd name="connsiteX3" fmla="*/ 452966 w 829248"/>
                <a:gd name="connsiteY3" fmla="*/ 478366 h 731168"/>
                <a:gd name="connsiteX4" fmla="*/ 643466 w 829248"/>
                <a:gd name="connsiteY4" fmla="*/ 635000 h 731168"/>
                <a:gd name="connsiteX5" fmla="*/ 808566 w 829248"/>
                <a:gd name="connsiteY5" fmla="*/ 719666 h 731168"/>
                <a:gd name="connsiteX6" fmla="*/ 821266 w 829248"/>
                <a:gd name="connsiteY6" fmla="*/ 728133 h 73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248" h="731168">
                  <a:moveTo>
                    <a:pt x="0" y="0"/>
                  </a:moveTo>
                  <a:lnTo>
                    <a:pt x="169333" y="186266"/>
                  </a:lnTo>
                  <a:cubicBezTo>
                    <a:pt x="220133" y="242005"/>
                    <a:pt x="257528" y="285750"/>
                    <a:pt x="304800" y="334433"/>
                  </a:cubicBezTo>
                  <a:cubicBezTo>
                    <a:pt x="352072" y="383116"/>
                    <a:pt x="396522" y="428272"/>
                    <a:pt x="452966" y="478366"/>
                  </a:cubicBezTo>
                  <a:cubicBezTo>
                    <a:pt x="509410" y="528460"/>
                    <a:pt x="584199" y="594783"/>
                    <a:pt x="643466" y="635000"/>
                  </a:cubicBezTo>
                  <a:cubicBezTo>
                    <a:pt x="702733" y="675217"/>
                    <a:pt x="778933" y="704144"/>
                    <a:pt x="808566" y="719666"/>
                  </a:cubicBezTo>
                  <a:cubicBezTo>
                    <a:pt x="838199" y="735188"/>
                    <a:pt x="829732" y="731660"/>
                    <a:pt x="821266" y="728133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E833E78-12B6-AA3F-A692-7230084DFE10}"/>
                </a:ext>
              </a:extLst>
            </p:cNvPr>
            <p:cNvSpPr/>
            <p:nvPr/>
          </p:nvSpPr>
          <p:spPr>
            <a:xfrm>
              <a:off x="9242081" y="5301517"/>
              <a:ext cx="1761983" cy="425000"/>
            </a:xfrm>
            <a:custGeom>
              <a:avLst/>
              <a:gdLst>
                <a:gd name="connsiteX0" fmla="*/ 0 w 1794934"/>
                <a:gd name="connsiteY0" fmla="*/ 292100 h 425000"/>
                <a:gd name="connsiteX1" fmla="*/ 169334 w 1794934"/>
                <a:gd name="connsiteY1" fmla="*/ 309034 h 425000"/>
                <a:gd name="connsiteX2" fmla="*/ 338667 w 1794934"/>
                <a:gd name="connsiteY2" fmla="*/ 364067 h 425000"/>
                <a:gd name="connsiteX3" fmla="*/ 512234 w 1794934"/>
                <a:gd name="connsiteY3" fmla="*/ 406400 h 425000"/>
                <a:gd name="connsiteX4" fmla="*/ 719667 w 1794934"/>
                <a:gd name="connsiteY4" fmla="*/ 423334 h 425000"/>
                <a:gd name="connsiteX5" fmla="*/ 889000 w 1794934"/>
                <a:gd name="connsiteY5" fmla="*/ 419100 h 425000"/>
                <a:gd name="connsiteX6" fmla="*/ 1138767 w 1794934"/>
                <a:gd name="connsiteY6" fmla="*/ 376767 h 425000"/>
                <a:gd name="connsiteX7" fmla="*/ 1388534 w 1794934"/>
                <a:gd name="connsiteY7" fmla="*/ 270934 h 425000"/>
                <a:gd name="connsiteX8" fmla="*/ 1617134 w 1794934"/>
                <a:gd name="connsiteY8" fmla="*/ 139700 h 425000"/>
                <a:gd name="connsiteX9" fmla="*/ 1794934 w 1794934"/>
                <a:gd name="connsiteY9" fmla="*/ 0 h 425000"/>
                <a:gd name="connsiteX0" fmla="*/ 0 w 1721385"/>
                <a:gd name="connsiteY0" fmla="*/ 299629 h 425000"/>
                <a:gd name="connsiteX1" fmla="*/ 95785 w 1721385"/>
                <a:gd name="connsiteY1" fmla="*/ 309034 h 425000"/>
                <a:gd name="connsiteX2" fmla="*/ 265118 w 1721385"/>
                <a:gd name="connsiteY2" fmla="*/ 364067 h 425000"/>
                <a:gd name="connsiteX3" fmla="*/ 438685 w 1721385"/>
                <a:gd name="connsiteY3" fmla="*/ 406400 h 425000"/>
                <a:gd name="connsiteX4" fmla="*/ 646118 w 1721385"/>
                <a:gd name="connsiteY4" fmla="*/ 423334 h 425000"/>
                <a:gd name="connsiteX5" fmla="*/ 815451 w 1721385"/>
                <a:gd name="connsiteY5" fmla="*/ 419100 h 425000"/>
                <a:gd name="connsiteX6" fmla="*/ 1065218 w 1721385"/>
                <a:gd name="connsiteY6" fmla="*/ 376767 h 425000"/>
                <a:gd name="connsiteX7" fmla="*/ 1314985 w 1721385"/>
                <a:gd name="connsiteY7" fmla="*/ 270934 h 425000"/>
                <a:gd name="connsiteX8" fmla="*/ 1543585 w 1721385"/>
                <a:gd name="connsiteY8" fmla="*/ 139700 h 425000"/>
                <a:gd name="connsiteX9" fmla="*/ 1721385 w 1721385"/>
                <a:gd name="connsiteY9" fmla="*/ 0 h 4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1385" h="425000">
                  <a:moveTo>
                    <a:pt x="0" y="299629"/>
                  </a:moveTo>
                  <a:cubicBezTo>
                    <a:pt x="56445" y="302099"/>
                    <a:pt x="51599" y="298294"/>
                    <a:pt x="95785" y="309034"/>
                  </a:cubicBezTo>
                  <a:cubicBezTo>
                    <a:pt x="139971" y="319774"/>
                    <a:pt x="207968" y="347839"/>
                    <a:pt x="265118" y="364067"/>
                  </a:cubicBezTo>
                  <a:cubicBezTo>
                    <a:pt x="322268" y="380295"/>
                    <a:pt x="375185" y="396522"/>
                    <a:pt x="438685" y="406400"/>
                  </a:cubicBezTo>
                  <a:cubicBezTo>
                    <a:pt x="502185" y="416278"/>
                    <a:pt x="583324" y="421217"/>
                    <a:pt x="646118" y="423334"/>
                  </a:cubicBezTo>
                  <a:cubicBezTo>
                    <a:pt x="708912" y="425451"/>
                    <a:pt x="745601" y="426861"/>
                    <a:pt x="815451" y="419100"/>
                  </a:cubicBezTo>
                  <a:cubicBezTo>
                    <a:pt x="885301" y="411339"/>
                    <a:pt x="981962" y="401461"/>
                    <a:pt x="1065218" y="376767"/>
                  </a:cubicBezTo>
                  <a:cubicBezTo>
                    <a:pt x="1148474" y="352073"/>
                    <a:pt x="1235257" y="310445"/>
                    <a:pt x="1314985" y="270934"/>
                  </a:cubicBezTo>
                  <a:cubicBezTo>
                    <a:pt x="1394713" y="231423"/>
                    <a:pt x="1475852" y="184856"/>
                    <a:pt x="1543585" y="139700"/>
                  </a:cubicBezTo>
                  <a:cubicBezTo>
                    <a:pt x="1611318" y="94544"/>
                    <a:pt x="1666351" y="47272"/>
                    <a:pt x="1721385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E1C5447-1504-D0CC-53BB-DE28380956A8}"/>
                </a:ext>
              </a:extLst>
            </p:cNvPr>
            <p:cNvSpPr/>
            <p:nvPr/>
          </p:nvSpPr>
          <p:spPr>
            <a:xfrm>
              <a:off x="7740008" y="3644265"/>
              <a:ext cx="632460" cy="990600"/>
            </a:xfrm>
            <a:custGeom>
              <a:avLst/>
              <a:gdLst>
                <a:gd name="connsiteX0" fmla="*/ 632460 w 632460"/>
                <a:gd name="connsiteY0" fmla="*/ 990600 h 990600"/>
                <a:gd name="connsiteX1" fmla="*/ 281940 w 632460"/>
                <a:gd name="connsiteY1" fmla="*/ 495300 h 990600"/>
                <a:gd name="connsiteX2" fmla="*/ 0 w 632460"/>
                <a:gd name="connsiteY2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2460" h="990600">
                  <a:moveTo>
                    <a:pt x="632460" y="990600"/>
                  </a:moveTo>
                  <a:cubicBezTo>
                    <a:pt x="509905" y="825500"/>
                    <a:pt x="387350" y="660400"/>
                    <a:pt x="281940" y="495300"/>
                  </a:cubicBezTo>
                  <a:cubicBezTo>
                    <a:pt x="176530" y="330200"/>
                    <a:pt x="88265" y="165100"/>
                    <a:pt x="0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527616-ADC6-A741-CD3B-AC9D514E9FDF}"/>
                </a:ext>
              </a:extLst>
            </p:cNvPr>
            <p:cNvSpPr/>
            <p:nvPr/>
          </p:nvSpPr>
          <p:spPr>
            <a:xfrm>
              <a:off x="11001368" y="4551045"/>
              <a:ext cx="670560" cy="746760"/>
            </a:xfrm>
            <a:custGeom>
              <a:avLst/>
              <a:gdLst>
                <a:gd name="connsiteX0" fmla="*/ 0 w 670560"/>
                <a:gd name="connsiteY0" fmla="*/ 746760 h 746760"/>
                <a:gd name="connsiteX1" fmla="*/ 213360 w 670560"/>
                <a:gd name="connsiteY1" fmla="*/ 548640 h 746760"/>
                <a:gd name="connsiteX2" fmla="*/ 480060 w 670560"/>
                <a:gd name="connsiteY2" fmla="*/ 243840 h 746760"/>
                <a:gd name="connsiteX3" fmla="*/ 670560 w 670560"/>
                <a:gd name="connsiteY3" fmla="*/ 0 h 7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560" h="746760">
                  <a:moveTo>
                    <a:pt x="0" y="746760"/>
                  </a:moveTo>
                  <a:cubicBezTo>
                    <a:pt x="66675" y="689610"/>
                    <a:pt x="133350" y="632460"/>
                    <a:pt x="213360" y="548640"/>
                  </a:cubicBezTo>
                  <a:cubicBezTo>
                    <a:pt x="293370" y="464820"/>
                    <a:pt x="403860" y="335280"/>
                    <a:pt x="480060" y="243840"/>
                  </a:cubicBezTo>
                  <a:cubicBezTo>
                    <a:pt x="556260" y="152400"/>
                    <a:pt x="613410" y="76200"/>
                    <a:pt x="670560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FD4D387-66D2-D72D-E992-857487B48D22}"/>
                </a:ext>
              </a:extLst>
            </p:cNvPr>
            <p:cNvSpPr/>
            <p:nvPr/>
          </p:nvSpPr>
          <p:spPr>
            <a:xfrm>
              <a:off x="8483600" y="5593059"/>
              <a:ext cx="772605" cy="121940"/>
            </a:xfrm>
            <a:custGeom>
              <a:avLst/>
              <a:gdLst>
                <a:gd name="connsiteX0" fmla="*/ 0 w 704850"/>
                <a:gd name="connsiteY0" fmla="*/ 115005 h 115005"/>
                <a:gd name="connsiteX1" fmla="*/ 368300 w 704850"/>
                <a:gd name="connsiteY1" fmla="*/ 51505 h 115005"/>
                <a:gd name="connsiteX2" fmla="*/ 539750 w 704850"/>
                <a:gd name="connsiteY2" fmla="*/ 7055 h 115005"/>
                <a:gd name="connsiteX3" fmla="*/ 704850 w 704850"/>
                <a:gd name="connsiteY3" fmla="*/ 705 h 115005"/>
                <a:gd name="connsiteX0" fmla="*/ 0 w 772606"/>
                <a:gd name="connsiteY0" fmla="*/ 121941 h 121941"/>
                <a:gd name="connsiteX1" fmla="*/ 368300 w 772606"/>
                <a:gd name="connsiteY1" fmla="*/ 58441 h 121941"/>
                <a:gd name="connsiteX2" fmla="*/ 539750 w 772606"/>
                <a:gd name="connsiteY2" fmla="*/ 13991 h 121941"/>
                <a:gd name="connsiteX3" fmla="*/ 772606 w 772606"/>
                <a:gd name="connsiteY3" fmla="*/ 113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606" h="121941">
                  <a:moveTo>
                    <a:pt x="0" y="121941"/>
                  </a:moveTo>
                  <a:lnTo>
                    <a:pt x="368300" y="58441"/>
                  </a:lnTo>
                  <a:cubicBezTo>
                    <a:pt x="458258" y="40449"/>
                    <a:pt x="483658" y="22458"/>
                    <a:pt x="539750" y="13991"/>
                  </a:cubicBezTo>
                  <a:cubicBezTo>
                    <a:pt x="595842" y="5524"/>
                    <a:pt x="718102" y="-946"/>
                    <a:pt x="772606" y="113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152BBD-4F97-8520-7E73-745824869F62}"/>
                </a:ext>
              </a:extLst>
            </p:cNvPr>
            <p:cNvSpPr/>
            <p:nvPr/>
          </p:nvSpPr>
          <p:spPr>
            <a:xfrm>
              <a:off x="9297577" y="4241800"/>
              <a:ext cx="1789521" cy="1177106"/>
            </a:xfrm>
            <a:custGeom>
              <a:avLst/>
              <a:gdLst>
                <a:gd name="connsiteX0" fmla="*/ 10473 w 1871023"/>
                <a:gd name="connsiteY0" fmla="*/ 1149350 h 1175482"/>
                <a:gd name="connsiteX1" fmla="*/ 73973 w 1871023"/>
                <a:gd name="connsiteY1" fmla="*/ 1162050 h 1175482"/>
                <a:gd name="connsiteX2" fmla="*/ 562923 w 1871023"/>
                <a:gd name="connsiteY2" fmla="*/ 984250 h 1175482"/>
                <a:gd name="connsiteX3" fmla="*/ 1216973 w 1871023"/>
                <a:gd name="connsiteY3" fmla="*/ 571500 h 1175482"/>
                <a:gd name="connsiteX4" fmla="*/ 1871023 w 1871023"/>
                <a:gd name="connsiteY4" fmla="*/ 0 h 1175482"/>
                <a:gd name="connsiteX0" fmla="*/ 0 w 1797050"/>
                <a:gd name="connsiteY0" fmla="*/ 1162050 h 1162050"/>
                <a:gd name="connsiteX1" fmla="*/ 488950 w 1797050"/>
                <a:gd name="connsiteY1" fmla="*/ 984250 h 1162050"/>
                <a:gd name="connsiteX2" fmla="*/ 1143000 w 1797050"/>
                <a:gd name="connsiteY2" fmla="*/ 571500 h 1162050"/>
                <a:gd name="connsiteX3" fmla="*/ 1797050 w 1797050"/>
                <a:gd name="connsiteY3" fmla="*/ 0 h 1162050"/>
                <a:gd name="connsiteX0" fmla="*/ 0 w 1766936"/>
                <a:gd name="connsiteY0" fmla="*/ 1177107 h 1177107"/>
                <a:gd name="connsiteX1" fmla="*/ 458836 w 1766936"/>
                <a:gd name="connsiteY1" fmla="*/ 984250 h 1177107"/>
                <a:gd name="connsiteX2" fmla="*/ 1112886 w 1766936"/>
                <a:gd name="connsiteY2" fmla="*/ 571500 h 1177107"/>
                <a:gd name="connsiteX3" fmla="*/ 1766936 w 1766936"/>
                <a:gd name="connsiteY3" fmla="*/ 0 h 1177107"/>
                <a:gd name="connsiteX0" fmla="*/ 0 w 1789521"/>
                <a:gd name="connsiteY0" fmla="*/ 1177107 h 1177107"/>
                <a:gd name="connsiteX1" fmla="*/ 481421 w 1789521"/>
                <a:gd name="connsiteY1" fmla="*/ 984250 h 1177107"/>
                <a:gd name="connsiteX2" fmla="*/ 1135471 w 1789521"/>
                <a:gd name="connsiteY2" fmla="*/ 571500 h 1177107"/>
                <a:gd name="connsiteX3" fmla="*/ 1789521 w 1789521"/>
                <a:gd name="connsiteY3" fmla="*/ 0 h 117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9521" h="1177107">
                  <a:moveTo>
                    <a:pt x="0" y="1177107"/>
                  </a:moveTo>
                  <a:cubicBezTo>
                    <a:pt x="92075" y="1149590"/>
                    <a:pt x="292176" y="1085184"/>
                    <a:pt x="481421" y="984250"/>
                  </a:cubicBezTo>
                  <a:cubicBezTo>
                    <a:pt x="670666" y="883316"/>
                    <a:pt x="917454" y="735542"/>
                    <a:pt x="1135471" y="571500"/>
                  </a:cubicBezTo>
                  <a:cubicBezTo>
                    <a:pt x="1353488" y="407458"/>
                    <a:pt x="1571504" y="203729"/>
                    <a:pt x="1789521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ACCA63-EC16-236C-2F71-F9C78C882730}"/>
                  </a:ext>
                </a:extLst>
              </p:cNvPr>
              <p:cNvSpPr txBox="1"/>
              <p:nvPr/>
            </p:nvSpPr>
            <p:spPr>
              <a:xfrm>
                <a:off x="6619498" y="1689645"/>
                <a:ext cx="547370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AACCA63-EC16-236C-2F71-F9C78C88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498" y="1689645"/>
                <a:ext cx="5473700" cy="70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E701A3-86A9-6366-2DDF-814D0D1C04E9}"/>
                  </a:ext>
                </a:extLst>
              </p:cNvPr>
              <p:cNvSpPr txBox="1"/>
              <p:nvPr/>
            </p:nvSpPr>
            <p:spPr>
              <a:xfrm>
                <a:off x="6619498" y="2437733"/>
                <a:ext cx="5473700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3E701A3-86A9-6366-2DDF-814D0D1C0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498" y="2437733"/>
                <a:ext cx="5473700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2656BA06-3098-7B7C-B2E6-06E818FDF280}"/>
              </a:ext>
            </a:extLst>
          </p:cNvPr>
          <p:cNvSpPr/>
          <p:nvPr/>
        </p:nvSpPr>
        <p:spPr>
          <a:xfrm>
            <a:off x="3639116" y="4579813"/>
            <a:ext cx="188632" cy="1886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23648C-E84B-3535-3FBE-EEAA9BEF4C20}"/>
              </a:ext>
            </a:extLst>
          </p:cNvPr>
          <p:cNvSpPr/>
          <p:nvPr/>
        </p:nvSpPr>
        <p:spPr>
          <a:xfrm>
            <a:off x="4135196" y="5163484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A58935-FC18-50A9-A667-6C881ABB65D2}"/>
              </a:ext>
            </a:extLst>
          </p:cNvPr>
          <p:cNvSpPr txBox="1"/>
          <p:nvPr/>
        </p:nvSpPr>
        <p:spPr>
          <a:xfrm>
            <a:off x="4978531" y="496802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 trajectory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1FFE9D-F688-4297-7D62-B5E4038C88DA}"/>
              </a:ext>
            </a:extLst>
          </p:cNvPr>
          <p:cNvSpPr txBox="1"/>
          <p:nvPr/>
        </p:nvSpPr>
        <p:spPr>
          <a:xfrm>
            <a:off x="2940300" y="3669046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Aux. trajectory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E6BA518-E92C-727D-BB56-21759C3A4ACF}"/>
              </a:ext>
            </a:extLst>
          </p:cNvPr>
          <p:cNvSpPr/>
          <p:nvPr/>
        </p:nvSpPr>
        <p:spPr>
          <a:xfrm>
            <a:off x="9832160" y="1848764"/>
            <a:ext cx="1298811" cy="4753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CC17BD-B894-FBB0-04BD-1A79578E4BF9}"/>
              </a:ext>
            </a:extLst>
          </p:cNvPr>
          <p:cNvSpPr/>
          <p:nvPr/>
        </p:nvSpPr>
        <p:spPr>
          <a:xfrm>
            <a:off x="8353425" y="1823003"/>
            <a:ext cx="1298811" cy="12640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A70E82-3052-3DE7-90A3-9AD6C1721ED1}"/>
              </a:ext>
            </a:extLst>
          </p:cNvPr>
          <p:cNvSpPr/>
          <p:nvPr/>
        </p:nvSpPr>
        <p:spPr>
          <a:xfrm>
            <a:off x="9832160" y="2611734"/>
            <a:ext cx="1298811" cy="4753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F71180-5F57-A37C-0987-A363A5FBC926}"/>
              </a:ext>
            </a:extLst>
          </p:cNvPr>
          <p:cNvSpPr txBox="1"/>
          <p:nvPr/>
        </p:nvSpPr>
        <p:spPr>
          <a:xfrm>
            <a:off x="8692488" y="3095841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&gt; 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A992F9-7D39-BCFC-80C3-3CBF3E78A4B6}"/>
              </a:ext>
            </a:extLst>
          </p:cNvPr>
          <p:cNvSpPr txBox="1"/>
          <p:nvPr/>
        </p:nvSpPr>
        <p:spPr>
          <a:xfrm>
            <a:off x="10213703" y="1373318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</a:rPr>
              <a:t>&lt; 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4F20E1-A8CD-805E-59B4-3B75ED2DD403}"/>
              </a:ext>
            </a:extLst>
          </p:cNvPr>
          <p:cNvSpPr txBox="1"/>
          <p:nvPr/>
        </p:nvSpPr>
        <p:spPr>
          <a:xfrm>
            <a:off x="10147508" y="3095841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44BEC5-61C2-8701-51EF-89788E53655F}"/>
                  </a:ext>
                </a:extLst>
              </p:cNvPr>
              <p:cNvSpPr txBox="1"/>
              <p:nvPr/>
            </p:nvSpPr>
            <p:spPr>
              <a:xfrm>
                <a:off x="6873402" y="3898062"/>
                <a:ext cx="46716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electron-nuclear correlation acts as the decoherence correction,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/>
                  <a:t> and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D44BEC5-61C2-8701-51EF-89788E536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02" y="3898062"/>
                <a:ext cx="4671617" cy="923330"/>
              </a:xfrm>
              <a:prstGeom prst="rect">
                <a:avLst/>
              </a:prstGeom>
              <a:blipFill>
                <a:blip r:embed="rId5"/>
                <a:stretch>
                  <a:fillRect l="-1175" t="-3289" r="-392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167037-3F70-EC0D-0BB8-C5D00725EBB2}"/>
              </a:ext>
            </a:extLst>
          </p:cNvPr>
          <p:cNvCxnSpPr>
            <a:cxnSpLocks/>
          </p:cNvCxnSpPr>
          <p:nvPr/>
        </p:nvCxnSpPr>
        <p:spPr>
          <a:xfrm>
            <a:off x="3163508" y="4835738"/>
            <a:ext cx="0" cy="311503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8FAE03-73A8-3D7A-A27E-B3F72D61A657}"/>
              </a:ext>
            </a:extLst>
          </p:cNvPr>
          <p:cNvSpPr txBox="1"/>
          <p:nvPr/>
        </p:nvSpPr>
        <p:spPr>
          <a:xfrm>
            <a:off x="6873401" y="5036362"/>
            <a:ext cx="495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Decoherence facilitates the population transfer to the active state → </a:t>
            </a:r>
            <a:r>
              <a:rPr lang="en-US" i="1">
                <a:solidFill>
                  <a:srgbClr val="FF0000"/>
                </a:solidFill>
              </a:rPr>
              <a:t>The active state serves as the pointer state!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890E6-9A34-A1AF-D9CB-FA9316F9F0A7}"/>
              </a:ext>
            </a:extLst>
          </p:cNvPr>
          <p:cNvSpPr txBox="1"/>
          <p:nvPr/>
        </p:nvSpPr>
        <p:spPr>
          <a:xfrm>
            <a:off x="7905750" y="630675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3C56D-C10D-ABFD-8E1D-C68CA4222B6A}"/>
              </a:ext>
            </a:extLst>
          </p:cNvPr>
          <p:cNvSpPr txBox="1"/>
          <p:nvPr/>
        </p:nvSpPr>
        <p:spPr>
          <a:xfrm>
            <a:off x="8543925" y="6594066"/>
            <a:ext cx="3732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Shu, Y.; </a:t>
            </a:r>
            <a:r>
              <a:rPr lang="en-US" sz="1200" err="1">
                <a:effectLst/>
              </a:rPr>
              <a:t>Truhlar</a:t>
            </a:r>
            <a:r>
              <a:rPr lang="en-US" sz="1200">
                <a:effectLst/>
              </a:rPr>
              <a:t>, D. G. </a:t>
            </a:r>
            <a:r>
              <a:rPr lang="en-US" sz="1200" i="1">
                <a:effectLst/>
              </a:rPr>
              <a:t>JCTC.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2023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19</a:t>
            </a:r>
            <a:r>
              <a:rPr lang="en-US" sz="1200">
                <a:effectLst/>
              </a:rPr>
              <a:t> (2), 380–395.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BAF869-F67E-B469-4A10-13807DA3D499}"/>
                  </a:ext>
                </a:extLst>
              </p:cNvPr>
              <p:cNvSpPr txBox="1"/>
              <p:nvPr/>
            </p:nvSpPr>
            <p:spPr>
              <a:xfrm>
                <a:off x="6440843" y="6040313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BAF869-F67E-B469-4A10-13807DA3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43" y="6040313"/>
                <a:ext cx="289566" cy="369332"/>
              </a:xfrm>
              <a:prstGeom prst="rect">
                <a:avLst/>
              </a:prstGeom>
              <a:blipFill>
                <a:blip r:embed="rId6"/>
                <a:stretch>
                  <a:fillRect l="-23404" r="-191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6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6423-58B9-4199-2CFE-AD9C8FBE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43A1-8BAC-81CF-6E4C-EAA30990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Branching correction on the auxiliary trajectory propagation</a:t>
            </a:r>
          </a:p>
          <a:p>
            <a:pPr marL="0" indent="0">
              <a:buNone/>
            </a:pPr>
            <a:r>
              <a:rPr lang="en-US"/>
              <a:t>When the dynamics encounters the classical turning point, there are some difficulties for defining the auxiliary momenta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DF896C-7A85-59F6-264E-DBEA9A6D7384}"/>
              </a:ext>
            </a:extLst>
          </p:cNvPr>
          <p:cNvGrpSpPr>
            <a:grpSpLocks noChangeAspect="1"/>
          </p:cNvGrpSpPr>
          <p:nvPr/>
        </p:nvGrpSpPr>
        <p:grpSpPr>
          <a:xfrm>
            <a:off x="758456" y="3028949"/>
            <a:ext cx="4261894" cy="3379706"/>
            <a:chOff x="7297928" y="2928856"/>
            <a:chExt cx="4556882" cy="361363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E307BB-7906-5FD4-7E88-FFCCD3E03261}"/>
                </a:ext>
              </a:extLst>
            </p:cNvPr>
            <p:cNvCxnSpPr/>
            <p:nvPr/>
          </p:nvCxnSpPr>
          <p:spPr>
            <a:xfrm>
              <a:off x="7297928" y="6508628"/>
              <a:ext cx="4499739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80C199-5EB2-7868-98EC-5EA785FF66F8}"/>
                </a:ext>
              </a:extLst>
            </p:cNvPr>
            <p:cNvSpPr txBox="1"/>
            <p:nvPr/>
          </p:nvSpPr>
          <p:spPr>
            <a:xfrm>
              <a:off x="11797667" y="6414444"/>
              <a:ext cx="65" cy="128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832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AE01C40-5EF4-811B-7C88-299CA6C17F8C}"/>
                </a:ext>
              </a:extLst>
            </p:cNvPr>
            <p:cNvSpPr/>
            <p:nvPr/>
          </p:nvSpPr>
          <p:spPr>
            <a:xfrm>
              <a:off x="7382769" y="2928856"/>
              <a:ext cx="4472041" cy="2475824"/>
            </a:xfrm>
            <a:custGeom>
              <a:avLst/>
              <a:gdLst>
                <a:gd name="connsiteX0" fmla="*/ 0 w 5638800"/>
                <a:gd name="connsiteY0" fmla="*/ 0 h 3121401"/>
                <a:gd name="connsiteX1" fmla="*/ 171450 w 5638800"/>
                <a:gd name="connsiteY1" fmla="*/ 358775 h 3121401"/>
                <a:gd name="connsiteX2" fmla="*/ 374650 w 5638800"/>
                <a:gd name="connsiteY2" fmla="*/ 746125 h 3121401"/>
                <a:gd name="connsiteX3" fmla="*/ 612775 w 5638800"/>
                <a:gd name="connsiteY3" fmla="*/ 1184275 h 3121401"/>
                <a:gd name="connsiteX4" fmla="*/ 882650 w 5638800"/>
                <a:gd name="connsiteY4" fmla="*/ 1635125 h 3121401"/>
                <a:gd name="connsiteX5" fmla="*/ 1158875 w 5638800"/>
                <a:gd name="connsiteY5" fmla="*/ 2028825 h 3121401"/>
                <a:gd name="connsiteX6" fmla="*/ 1403350 w 5638800"/>
                <a:gd name="connsiteY6" fmla="*/ 2355850 h 3121401"/>
                <a:gd name="connsiteX7" fmla="*/ 1654175 w 5638800"/>
                <a:gd name="connsiteY7" fmla="*/ 2635250 h 3121401"/>
                <a:gd name="connsiteX8" fmla="*/ 1908175 w 5638800"/>
                <a:gd name="connsiteY8" fmla="*/ 2870200 h 3121401"/>
                <a:gd name="connsiteX9" fmla="*/ 2124075 w 5638800"/>
                <a:gd name="connsiteY9" fmla="*/ 3035300 h 3121401"/>
                <a:gd name="connsiteX10" fmla="*/ 2286000 w 5638800"/>
                <a:gd name="connsiteY10" fmla="*/ 3101975 h 3121401"/>
                <a:gd name="connsiteX11" fmla="*/ 2409825 w 5638800"/>
                <a:gd name="connsiteY11" fmla="*/ 3121025 h 3121401"/>
                <a:gd name="connsiteX12" fmla="*/ 2574925 w 5638800"/>
                <a:gd name="connsiteY12" fmla="*/ 3089275 h 3121401"/>
                <a:gd name="connsiteX13" fmla="*/ 2733675 w 5638800"/>
                <a:gd name="connsiteY13" fmla="*/ 3038475 h 3121401"/>
                <a:gd name="connsiteX14" fmla="*/ 2914650 w 5638800"/>
                <a:gd name="connsiteY14" fmla="*/ 2952750 h 3121401"/>
                <a:gd name="connsiteX15" fmla="*/ 3114675 w 5638800"/>
                <a:gd name="connsiteY15" fmla="*/ 2844800 h 3121401"/>
                <a:gd name="connsiteX16" fmla="*/ 3448050 w 5638800"/>
                <a:gd name="connsiteY16" fmla="*/ 2641600 h 3121401"/>
                <a:gd name="connsiteX17" fmla="*/ 3705225 w 5638800"/>
                <a:gd name="connsiteY17" fmla="*/ 2470150 h 3121401"/>
                <a:gd name="connsiteX18" fmla="*/ 4016375 w 5638800"/>
                <a:gd name="connsiteY18" fmla="*/ 2232025 h 3121401"/>
                <a:gd name="connsiteX19" fmla="*/ 4406900 w 5638800"/>
                <a:gd name="connsiteY19" fmla="*/ 1898650 h 3121401"/>
                <a:gd name="connsiteX20" fmla="*/ 4778375 w 5638800"/>
                <a:gd name="connsiteY20" fmla="*/ 1539875 h 3121401"/>
                <a:gd name="connsiteX21" fmla="*/ 5073650 w 5638800"/>
                <a:gd name="connsiteY21" fmla="*/ 1228725 h 3121401"/>
                <a:gd name="connsiteX22" fmla="*/ 5362575 w 5638800"/>
                <a:gd name="connsiteY22" fmla="*/ 898525 h 3121401"/>
                <a:gd name="connsiteX23" fmla="*/ 5638800 w 5638800"/>
                <a:gd name="connsiteY23" fmla="*/ 571500 h 3121401"/>
                <a:gd name="connsiteX0" fmla="*/ 0 w 5638800"/>
                <a:gd name="connsiteY0" fmla="*/ 0 h 3126628"/>
                <a:gd name="connsiteX1" fmla="*/ 171450 w 5638800"/>
                <a:gd name="connsiteY1" fmla="*/ 358775 h 3126628"/>
                <a:gd name="connsiteX2" fmla="*/ 374650 w 5638800"/>
                <a:gd name="connsiteY2" fmla="*/ 746125 h 3126628"/>
                <a:gd name="connsiteX3" fmla="*/ 612775 w 5638800"/>
                <a:gd name="connsiteY3" fmla="*/ 1184275 h 3126628"/>
                <a:gd name="connsiteX4" fmla="*/ 882650 w 5638800"/>
                <a:gd name="connsiteY4" fmla="*/ 1635125 h 3126628"/>
                <a:gd name="connsiteX5" fmla="*/ 1158875 w 5638800"/>
                <a:gd name="connsiteY5" fmla="*/ 2028825 h 3126628"/>
                <a:gd name="connsiteX6" fmla="*/ 1403350 w 5638800"/>
                <a:gd name="connsiteY6" fmla="*/ 2355850 h 3126628"/>
                <a:gd name="connsiteX7" fmla="*/ 1654175 w 5638800"/>
                <a:gd name="connsiteY7" fmla="*/ 2635250 h 3126628"/>
                <a:gd name="connsiteX8" fmla="*/ 1908175 w 5638800"/>
                <a:gd name="connsiteY8" fmla="*/ 2870200 h 3126628"/>
                <a:gd name="connsiteX9" fmla="*/ 2124075 w 5638800"/>
                <a:gd name="connsiteY9" fmla="*/ 3035300 h 3126628"/>
                <a:gd name="connsiteX10" fmla="*/ 2286000 w 5638800"/>
                <a:gd name="connsiteY10" fmla="*/ 3117850 h 3126628"/>
                <a:gd name="connsiteX11" fmla="*/ 2409825 w 5638800"/>
                <a:gd name="connsiteY11" fmla="*/ 3121025 h 3126628"/>
                <a:gd name="connsiteX12" fmla="*/ 2574925 w 5638800"/>
                <a:gd name="connsiteY12" fmla="*/ 3089275 h 3126628"/>
                <a:gd name="connsiteX13" fmla="*/ 2733675 w 5638800"/>
                <a:gd name="connsiteY13" fmla="*/ 3038475 h 3126628"/>
                <a:gd name="connsiteX14" fmla="*/ 2914650 w 5638800"/>
                <a:gd name="connsiteY14" fmla="*/ 2952750 h 3126628"/>
                <a:gd name="connsiteX15" fmla="*/ 3114675 w 5638800"/>
                <a:gd name="connsiteY15" fmla="*/ 2844800 h 3126628"/>
                <a:gd name="connsiteX16" fmla="*/ 3448050 w 5638800"/>
                <a:gd name="connsiteY16" fmla="*/ 2641600 h 3126628"/>
                <a:gd name="connsiteX17" fmla="*/ 3705225 w 5638800"/>
                <a:gd name="connsiteY17" fmla="*/ 2470150 h 3126628"/>
                <a:gd name="connsiteX18" fmla="*/ 4016375 w 5638800"/>
                <a:gd name="connsiteY18" fmla="*/ 2232025 h 3126628"/>
                <a:gd name="connsiteX19" fmla="*/ 4406900 w 5638800"/>
                <a:gd name="connsiteY19" fmla="*/ 1898650 h 3126628"/>
                <a:gd name="connsiteX20" fmla="*/ 4778375 w 5638800"/>
                <a:gd name="connsiteY20" fmla="*/ 1539875 h 3126628"/>
                <a:gd name="connsiteX21" fmla="*/ 5073650 w 5638800"/>
                <a:gd name="connsiteY21" fmla="*/ 1228725 h 3126628"/>
                <a:gd name="connsiteX22" fmla="*/ 5362575 w 5638800"/>
                <a:gd name="connsiteY22" fmla="*/ 898525 h 3126628"/>
                <a:gd name="connsiteX23" fmla="*/ 5638800 w 5638800"/>
                <a:gd name="connsiteY23" fmla="*/ 571500 h 3126628"/>
                <a:gd name="connsiteX0" fmla="*/ 0 w 5638800"/>
                <a:gd name="connsiteY0" fmla="*/ 0 h 3121767"/>
                <a:gd name="connsiteX1" fmla="*/ 171450 w 5638800"/>
                <a:gd name="connsiteY1" fmla="*/ 358775 h 3121767"/>
                <a:gd name="connsiteX2" fmla="*/ 374650 w 5638800"/>
                <a:gd name="connsiteY2" fmla="*/ 746125 h 3121767"/>
                <a:gd name="connsiteX3" fmla="*/ 612775 w 5638800"/>
                <a:gd name="connsiteY3" fmla="*/ 1184275 h 3121767"/>
                <a:gd name="connsiteX4" fmla="*/ 882650 w 5638800"/>
                <a:gd name="connsiteY4" fmla="*/ 1635125 h 3121767"/>
                <a:gd name="connsiteX5" fmla="*/ 1158875 w 5638800"/>
                <a:gd name="connsiteY5" fmla="*/ 2028825 h 3121767"/>
                <a:gd name="connsiteX6" fmla="*/ 1403350 w 5638800"/>
                <a:gd name="connsiteY6" fmla="*/ 2355850 h 3121767"/>
                <a:gd name="connsiteX7" fmla="*/ 1654175 w 5638800"/>
                <a:gd name="connsiteY7" fmla="*/ 2635250 h 3121767"/>
                <a:gd name="connsiteX8" fmla="*/ 1908175 w 5638800"/>
                <a:gd name="connsiteY8" fmla="*/ 2870200 h 3121767"/>
                <a:gd name="connsiteX9" fmla="*/ 2124075 w 5638800"/>
                <a:gd name="connsiteY9" fmla="*/ 3035300 h 3121767"/>
                <a:gd name="connsiteX10" fmla="*/ 2282825 w 5638800"/>
                <a:gd name="connsiteY10" fmla="*/ 3105150 h 3121767"/>
                <a:gd name="connsiteX11" fmla="*/ 2409825 w 5638800"/>
                <a:gd name="connsiteY11" fmla="*/ 3121025 h 3121767"/>
                <a:gd name="connsiteX12" fmla="*/ 2574925 w 5638800"/>
                <a:gd name="connsiteY12" fmla="*/ 3089275 h 3121767"/>
                <a:gd name="connsiteX13" fmla="*/ 2733675 w 5638800"/>
                <a:gd name="connsiteY13" fmla="*/ 3038475 h 3121767"/>
                <a:gd name="connsiteX14" fmla="*/ 2914650 w 5638800"/>
                <a:gd name="connsiteY14" fmla="*/ 2952750 h 3121767"/>
                <a:gd name="connsiteX15" fmla="*/ 3114675 w 5638800"/>
                <a:gd name="connsiteY15" fmla="*/ 2844800 h 3121767"/>
                <a:gd name="connsiteX16" fmla="*/ 3448050 w 5638800"/>
                <a:gd name="connsiteY16" fmla="*/ 2641600 h 3121767"/>
                <a:gd name="connsiteX17" fmla="*/ 3705225 w 5638800"/>
                <a:gd name="connsiteY17" fmla="*/ 2470150 h 3121767"/>
                <a:gd name="connsiteX18" fmla="*/ 4016375 w 5638800"/>
                <a:gd name="connsiteY18" fmla="*/ 2232025 h 3121767"/>
                <a:gd name="connsiteX19" fmla="*/ 4406900 w 5638800"/>
                <a:gd name="connsiteY19" fmla="*/ 1898650 h 3121767"/>
                <a:gd name="connsiteX20" fmla="*/ 4778375 w 5638800"/>
                <a:gd name="connsiteY20" fmla="*/ 1539875 h 3121767"/>
                <a:gd name="connsiteX21" fmla="*/ 5073650 w 5638800"/>
                <a:gd name="connsiteY21" fmla="*/ 1228725 h 3121767"/>
                <a:gd name="connsiteX22" fmla="*/ 5362575 w 5638800"/>
                <a:gd name="connsiteY22" fmla="*/ 898525 h 3121767"/>
                <a:gd name="connsiteX23" fmla="*/ 5638800 w 5638800"/>
                <a:gd name="connsiteY23" fmla="*/ 571500 h 312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38800" h="3121767">
                  <a:moveTo>
                    <a:pt x="0" y="0"/>
                  </a:moveTo>
                  <a:cubicBezTo>
                    <a:pt x="54504" y="117210"/>
                    <a:pt x="109008" y="234421"/>
                    <a:pt x="171450" y="358775"/>
                  </a:cubicBezTo>
                  <a:cubicBezTo>
                    <a:pt x="233892" y="483129"/>
                    <a:pt x="301096" y="608542"/>
                    <a:pt x="374650" y="746125"/>
                  </a:cubicBezTo>
                  <a:cubicBezTo>
                    <a:pt x="448204" y="883708"/>
                    <a:pt x="528108" y="1036108"/>
                    <a:pt x="612775" y="1184275"/>
                  </a:cubicBezTo>
                  <a:cubicBezTo>
                    <a:pt x="697442" y="1332442"/>
                    <a:pt x="791633" y="1494367"/>
                    <a:pt x="882650" y="1635125"/>
                  </a:cubicBezTo>
                  <a:cubicBezTo>
                    <a:pt x="973667" y="1775883"/>
                    <a:pt x="1072092" y="1908704"/>
                    <a:pt x="1158875" y="2028825"/>
                  </a:cubicBezTo>
                  <a:cubicBezTo>
                    <a:pt x="1245658" y="2148946"/>
                    <a:pt x="1320800" y="2254779"/>
                    <a:pt x="1403350" y="2355850"/>
                  </a:cubicBezTo>
                  <a:cubicBezTo>
                    <a:pt x="1485900" y="2456921"/>
                    <a:pt x="1570038" y="2549525"/>
                    <a:pt x="1654175" y="2635250"/>
                  </a:cubicBezTo>
                  <a:cubicBezTo>
                    <a:pt x="1738313" y="2720975"/>
                    <a:pt x="1829858" y="2803525"/>
                    <a:pt x="1908175" y="2870200"/>
                  </a:cubicBezTo>
                  <a:cubicBezTo>
                    <a:pt x="1986492" y="2936875"/>
                    <a:pt x="2061633" y="2996142"/>
                    <a:pt x="2124075" y="3035300"/>
                  </a:cubicBezTo>
                  <a:cubicBezTo>
                    <a:pt x="2186517" y="3074458"/>
                    <a:pt x="2235200" y="3090863"/>
                    <a:pt x="2282825" y="3105150"/>
                  </a:cubicBezTo>
                  <a:cubicBezTo>
                    <a:pt x="2330450" y="3119437"/>
                    <a:pt x="2361142" y="3123671"/>
                    <a:pt x="2409825" y="3121025"/>
                  </a:cubicBezTo>
                  <a:cubicBezTo>
                    <a:pt x="2458508" y="3118379"/>
                    <a:pt x="2520950" y="3103033"/>
                    <a:pt x="2574925" y="3089275"/>
                  </a:cubicBezTo>
                  <a:cubicBezTo>
                    <a:pt x="2628900" y="3075517"/>
                    <a:pt x="2677054" y="3061229"/>
                    <a:pt x="2733675" y="3038475"/>
                  </a:cubicBezTo>
                  <a:cubicBezTo>
                    <a:pt x="2790296" y="3015721"/>
                    <a:pt x="2851150" y="2985029"/>
                    <a:pt x="2914650" y="2952750"/>
                  </a:cubicBezTo>
                  <a:cubicBezTo>
                    <a:pt x="2978150" y="2920471"/>
                    <a:pt x="3025775" y="2896658"/>
                    <a:pt x="3114675" y="2844800"/>
                  </a:cubicBezTo>
                  <a:cubicBezTo>
                    <a:pt x="3203575" y="2792942"/>
                    <a:pt x="3349625" y="2704042"/>
                    <a:pt x="3448050" y="2641600"/>
                  </a:cubicBezTo>
                  <a:cubicBezTo>
                    <a:pt x="3546475" y="2579158"/>
                    <a:pt x="3610504" y="2538413"/>
                    <a:pt x="3705225" y="2470150"/>
                  </a:cubicBezTo>
                  <a:cubicBezTo>
                    <a:pt x="3799946" y="2401888"/>
                    <a:pt x="3899429" y="2327275"/>
                    <a:pt x="4016375" y="2232025"/>
                  </a:cubicBezTo>
                  <a:cubicBezTo>
                    <a:pt x="4133321" y="2136775"/>
                    <a:pt x="4279900" y="2014008"/>
                    <a:pt x="4406900" y="1898650"/>
                  </a:cubicBezTo>
                  <a:cubicBezTo>
                    <a:pt x="4533900" y="1783292"/>
                    <a:pt x="4667250" y="1651529"/>
                    <a:pt x="4778375" y="1539875"/>
                  </a:cubicBezTo>
                  <a:cubicBezTo>
                    <a:pt x="4889500" y="1428221"/>
                    <a:pt x="4976284" y="1335616"/>
                    <a:pt x="5073650" y="1228725"/>
                  </a:cubicBezTo>
                  <a:cubicBezTo>
                    <a:pt x="5171016" y="1121834"/>
                    <a:pt x="5268383" y="1008063"/>
                    <a:pt x="5362575" y="898525"/>
                  </a:cubicBezTo>
                  <a:cubicBezTo>
                    <a:pt x="5456767" y="788988"/>
                    <a:pt x="5547783" y="680244"/>
                    <a:pt x="5638800" y="571500"/>
                  </a:cubicBez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29D435-1532-336E-94D1-D34E590FEC69}"/>
                </a:ext>
              </a:extLst>
            </p:cNvPr>
            <p:cNvSpPr/>
            <p:nvPr/>
          </p:nvSpPr>
          <p:spPr>
            <a:xfrm>
              <a:off x="7355072" y="4265939"/>
              <a:ext cx="4497221" cy="1464281"/>
            </a:xfrm>
            <a:custGeom>
              <a:avLst/>
              <a:gdLst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43100 w 5670550"/>
                <a:gd name="connsiteY7" fmla="*/ 1727200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74825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60625 w 5670550"/>
                <a:gd name="connsiteY10" fmla="*/ 168275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82825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70550" h="1846313">
                  <a:moveTo>
                    <a:pt x="0" y="1727200"/>
                  </a:moveTo>
                  <a:cubicBezTo>
                    <a:pt x="73554" y="1743869"/>
                    <a:pt x="147108" y="1760538"/>
                    <a:pt x="231775" y="1774825"/>
                  </a:cubicBezTo>
                  <a:cubicBezTo>
                    <a:pt x="316442" y="1789112"/>
                    <a:pt x="416983" y="1803400"/>
                    <a:pt x="508000" y="1812925"/>
                  </a:cubicBezTo>
                  <a:cubicBezTo>
                    <a:pt x="599017" y="1822450"/>
                    <a:pt x="691621" y="1827742"/>
                    <a:pt x="777875" y="1831975"/>
                  </a:cubicBezTo>
                  <a:cubicBezTo>
                    <a:pt x="864129" y="1836208"/>
                    <a:pt x="922867" y="1839383"/>
                    <a:pt x="1025525" y="1838325"/>
                  </a:cubicBezTo>
                  <a:cubicBezTo>
                    <a:pt x="1128183" y="1837267"/>
                    <a:pt x="1280054" y="1834621"/>
                    <a:pt x="1393825" y="1825625"/>
                  </a:cubicBezTo>
                  <a:cubicBezTo>
                    <a:pt x="1507596" y="1816629"/>
                    <a:pt x="1622425" y="1799167"/>
                    <a:pt x="1708150" y="1784350"/>
                  </a:cubicBezTo>
                  <a:cubicBezTo>
                    <a:pt x="1793875" y="1769533"/>
                    <a:pt x="1845204" y="1751012"/>
                    <a:pt x="1908175" y="1736725"/>
                  </a:cubicBezTo>
                  <a:cubicBezTo>
                    <a:pt x="1971146" y="1722438"/>
                    <a:pt x="2023533" y="1708679"/>
                    <a:pt x="2085975" y="1698625"/>
                  </a:cubicBezTo>
                  <a:cubicBezTo>
                    <a:pt x="2148417" y="1688571"/>
                    <a:pt x="2221971" y="1677458"/>
                    <a:pt x="2282825" y="1676400"/>
                  </a:cubicBezTo>
                  <a:cubicBezTo>
                    <a:pt x="2343679" y="1675342"/>
                    <a:pt x="2392363" y="1682221"/>
                    <a:pt x="2451100" y="1692275"/>
                  </a:cubicBezTo>
                  <a:cubicBezTo>
                    <a:pt x="2509837" y="1702329"/>
                    <a:pt x="2577042" y="1720850"/>
                    <a:pt x="2635250" y="1736725"/>
                  </a:cubicBezTo>
                  <a:cubicBezTo>
                    <a:pt x="2693458" y="1752600"/>
                    <a:pt x="2735792" y="1772179"/>
                    <a:pt x="2800350" y="1787525"/>
                  </a:cubicBezTo>
                  <a:cubicBezTo>
                    <a:pt x="2864908" y="1802871"/>
                    <a:pt x="2951163" y="1819275"/>
                    <a:pt x="3022600" y="1828800"/>
                  </a:cubicBezTo>
                  <a:cubicBezTo>
                    <a:pt x="3094038" y="1838325"/>
                    <a:pt x="3154892" y="1842558"/>
                    <a:pt x="3228975" y="1844675"/>
                  </a:cubicBezTo>
                  <a:cubicBezTo>
                    <a:pt x="3303058" y="1846792"/>
                    <a:pt x="3394075" y="1847850"/>
                    <a:pt x="3467100" y="1841500"/>
                  </a:cubicBezTo>
                  <a:cubicBezTo>
                    <a:pt x="3540125" y="1835150"/>
                    <a:pt x="3594629" y="1825625"/>
                    <a:pt x="3667125" y="1806575"/>
                  </a:cubicBezTo>
                  <a:cubicBezTo>
                    <a:pt x="3739621" y="1787525"/>
                    <a:pt x="3818467" y="1761596"/>
                    <a:pt x="3902075" y="1727200"/>
                  </a:cubicBezTo>
                  <a:cubicBezTo>
                    <a:pt x="3985683" y="1692804"/>
                    <a:pt x="4081992" y="1648354"/>
                    <a:pt x="4168775" y="1600200"/>
                  </a:cubicBezTo>
                  <a:cubicBezTo>
                    <a:pt x="4255558" y="1552046"/>
                    <a:pt x="4348692" y="1490662"/>
                    <a:pt x="4422775" y="1438275"/>
                  </a:cubicBezTo>
                  <a:cubicBezTo>
                    <a:pt x="4496858" y="1385888"/>
                    <a:pt x="4545542" y="1345142"/>
                    <a:pt x="4613275" y="1285875"/>
                  </a:cubicBezTo>
                  <a:cubicBezTo>
                    <a:pt x="4681008" y="1226608"/>
                    <a:pt x="4756150" y="1157287"/>
                    <a:pt x="4829175" y="1082675"/>
                  </a:cubicBezTo>
                  <a:cubicBezTo>
                    <a:pt x="4902200" y="1008062"/>
                    <a:pt x="4990571" y="906992"/>
                    <a:pt x="5051425" y="838200"/>
                  </a:cubicBezTo>
                  <a:cubicBezTo>
                    <a:pt x="5112279" y="769408"/>
                    <a:pt x="5142971" y="732367"/>
                    <a:pt x="5194300" y="669925"/>
                  </a:cubicBezTo>
                  <a:cubicBezTo>
                    <a:pt x="5245629" y="607483"/>
                    <a:pt x="5299075" y="544512"/>
                    <a:pt x="5359400" y="463550"/>
                  </a:cubicBezTo>
                  <a:cubicBezTo>
                    <a:pt x="5419725" y="382587"/>
                    <a:pt x="5504392" y="261408"/>
                    <a:pt x="5556250" y="184150"/>
                  </a:cubicBezTo>
                  <a:cubicBezTo>
                    <a:pt x="5608108" y="106892"/>
                    <a:pt x="5639329" y="53446"/>
                    <a:pt x="5670550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DB0B33-D748-BEA9-CFB8-5390F0A8E480}"/>
                </a:ext>
              </a:extLst>
            </p:cNvPr>
            <p:cNvSpPr/>
            <p:nvPr/>
          </p:nvSpPr>
          <p:spPr>
            <a:xfrm>
              <a:off x="9242082" y="5301518"/>
              <a:ext cx="1761983" cy="425000"/>
            </a:xfrm>
            <a:custGeom>
              <a:avLst/>
              <a:gdLst>
                <a:gd name="connsiteX0" fmla="*/ 0 w 1794934"/>
                <a:gd name="connsiteY0" fmla="*/ 292100 h 425000"/>
                <a:gd name="connsiteX1" fmla="*/ 169334 w 1794934"/>
                <a:gd name="connsiteY1" fmla="*/ 309034 h 425000"/>
                <a:gd name="connsiteX2" fmla="*/ 338667 w 1794934"/>
                <a:gd name="connsiteY2" fmla="*/ 364067 h 425000"/>
                <a:gd name="connsiteX3" fmla="*/ 512234 w 1794934"/>
                <a:gd name="connsiteY3" fmla="*/ 406400 h 425000"/>
                <a:gd name="connsiteX4" fmla="*/ 719667 w 1794934"/>
                <a:gd name="connsiteY4" fmla="*/ 423334 h 425000"/>
                <a:gd name="connsiteX5" fmla="*/ 889000 w 1794934"/>
                <a:gd name="connsiteY5" fmla="*/ 419100 h 425000"/>
                <a:gd name="connsiteX6" fmla="*/ 1138767 w 1794934"/>
                <a:gd name="connsiteY6" fmla="*/ 376767 h 425000"/>
                <a:gd name="connsiteX7" fmla="*/ 1388534 w 1794934"/>
                <a:gd name="connsiteY7" fmla="*/ 270934 h 425000"/>
                <a:gd name="connsiteX8" fmla="*/ 1617134 w 1794934"/>
                <a:gd name="connsiteY8" fmla="*/ 139700 h 425000"/>
                <a:gd name="connsiteX9" fmla="*/ 1794934 w 1794934"/>
                <a:gd name="connsiteY9" fmla="*/ 0 h 425000"/>
                <a:gd name="connsiteX0" fmla="*/ 0 w 1721385"/>
                <a:gd name="connsiteY0" fmla="*/ 299629 h 425000"/>
                <a:gd name="connsiteX1" fmla="*/ 95785 w 1721385"/>
                <a:gd name="connsiteY1" fmla="*/ 309034 h 425000"/>
                <a:gd name="connsiteX2" fmla="*/ 265118 w 1721385"/>
                <a:gd name="connsiteY2" fmla="*/ 364067 h 425000"/>
                <a:gd name="connsiteX3" fmla="*/ 438685 w 1721385"/>
                <a:gd name="connsiteY3" fmla="*/ 406400 h 425000"/>
                <a:gd name="connsiteX4" fmla="*/ 646118 w 1721385"/>
                <a:gd name="connsiteY4" fmla="*/ 423334 h 425000"/>
                <a:gd name="connsiteX5" fmla="*/ 815451 w 1721385"/>
                <a:gd name="connsiteY5" fmla="*/ 419100 h 425000"/>
                <a:gd name="connsiteX6" fmla="*/ 1065218 w 1721385"/>
                <a:gd name="connsiteY6" fmla="*/ 376767 h 425000"/>
                <a:gd name="connsiteX7" fmla="*/ 1314985 w 1721385"/>
                <a:gd name="connsiteY7" fmla="*/ 270934 h 425000"/>
                <a:gd name="connsiteX8" fmla="*/ 1543585 w 1721385"/>
                <a:gd name="connsiteY8" fmla="*/ 139700 h 425000"/>
                <a:gd name="connsiteX9" fmla="*/ 1721385 w 1721385"/>
                <a:gd name="connsiteY9" fmla="*/ 0 h 4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1385" h="425000">
                  <a:moveTo>
                    <a:pt x="0" y="299629"/>
                  </a:moveTo>
                  <a:cubicBezTo>
                    <a:pt x="56445" y="302099"/>
                    <a:pt x="51599" y="298294"/>
                    <a:pt x="95785" y="309034"/>
                  </a:cubicBezTo>
                  <a:cubicBezTo>
                    <a:pt x="139971" y="319774"/>
                    <a:pt x="207968" y="347839"/>
                    <a:pt x="265118" y="364067"/>
                  </a:cubicBezTo>
                  <a:cubicBezTo>
                    <a:pt x="322268" y="380295"/>
                    <a:pt x="375185" y="396522"/>
                    <a:pt x="438685" y="406400"/>
                  </a:cubicBezTo>
                  <a:cubicBezTo>
                    <a:pt x="502185" y="416278"/>
                    <a:pt x="583324" y="421217"/>
                    <a:pt x="646118" y="423334"/>
                  </a:cubicBezTo>
                  <a:cubicBezTo>
                    <a:pt x="708912" y="425451"/>
                    <a:pt x="745601" y="426861"/>
                    <a:pt x="815451" y="419100"/>
                  </a:cubicBezTo>
                  <a:cubicBezTo>
                    <a:pt x="885301" y="411339"/>
                    <a:pt x="981962" y="401461"/>
                    <a:pt x="1065218" y="376767"/>
                  </a:cubicBezTo>
                  <a:cubicBezTo>
                    <a:pt x="1148474" y="352073"/>
                    <a:pt x="1235257" y="310445"/>
                    <a:pt x="1314985" y="270934"/>
                  </a:cubicBezTo>
                  <a:cubicBezTo>
                    <a:pt x="1394713" y="231423"/>
                    <a:pt x="1475852" y="184856"/>
                    <a:pt x="1543585" y="139700"/>
                  </a:cubicBezTo>
                  <a:cubicBezTo>
                    <a:pt x="1611318" y="94544"/>
                    <a:pt x="1666351" y="47272"/>
                    <a:pt x="1721385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9B4497-727C-0F5D-FF2B-B94413C4C6E7}"/>
                </a:ext>
              </a:extLst>
            </p:cNvPr>
            <p:cNvSpPr/>
            <p:nvPr/>
          </p:nvSpPr>
          <p:spPr>
            <a:xfrm>
              <a:off x="11001366" y="4856576"/>
              <a:ext cx="426137" cy="441232"/>
            </a:xfrm>
            <a:custGeom>
              <a:avLst/>
              <a:gdLst>
                <a:gd name="connsiteX0" fmla="*/ 0 w 670560"/>
                <a:gd name="connsiteY0" fmla="*/ 746760 h 746760"/>
                <a:gd name="connsiteX1" fmla="*/ 213360 w 670560"/>
                <a:gd name="connsiteY1" fmla="*/ 548640 h 746760"/>
                <a:gd name="connsiteX2" fmla="*/ 480060 w 670560"/>
                <a:gd name="connsiteY2" fmla="*/ 243840 h 746760"/>
                <a:gd name="connsiteX3" fmla="*/ 670560 w 670560"/>
                <a:gd name="connsiteY3" fmla="*/ 0 h 746760"/>
                <a:gd name="connsiteX0" fmla="*/ 0 w 498581"/>
                <a:gd name="connsiteY0" fmla="*/ 524822 h 524822"/>
                <a:gd name="connsiteX1" fmla="*/ 213360 w 498581"/>
                <a:gd name="connsiteY1" fmla="*/ 326702 h 524822"/>
                <a:gd name="connsiteX2" fmla="*/ 480060 w 498581"/>
                <a:gd name="connsiteY2" fmla="*/ 21902 h 524822"/>
                <a:gd name="connsiteX3" fmla="*/ 426137 w 498581"/>
                <a:gd name="connsiteY3" fmla="*/ 83590 h 524822"/>
                <a:gd name="connsiteX0" fmla="*/ 0 w 426137"/>
                <a:gd name="connsiteY0" fmla="*/ 441232 h 441232"/>
                <a:gd name="connsiteX1" fmla="*/ 213360 w 426137"/>
                <a:gd name="connsiteY1" fmla="*/ 243112 h 441232"/>
                <a:gd name="connsiteX2" fmla="*/ 426137 w 426137"/>
                <a:gd name="connsiteY2" fmla="*/ 0 h 44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137" h="441232">
                  <a:moveTo>
                    <a:pt x="0" y="441232"/>
                  </a:moveTo>
                  <a:cubicBezTo>
                    <a:pt x="66675" y="384082"/>
                    <a:pt x="142337" y="316651"/>
                    <a:pt x="213360" y="243112"/>
                  </a:cubicBezTo>
                  <a:cubicBezTo>
                    <a:pt x="284383" y="169573"/>
                    <a:pt x="381809" y="50648"/>
                    <a:pt x="426137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A642304-CCCD-06BF-5147-5CDE7D6201A8}"/>
                </a:ext>
              </a:extLst>
            </p:cNvPr>
            <p:cNvSpPr/>
            <p:nvPr/>
          </p:nvSpPr>
          <p:spPr>
            <a:xfrm>
              <a:off x="9297576" y="4506591"/>
              <a:ext cx="1504361" cy="912315"/>
            </a:xfrm>
            <a:custGeom>
              <a:avLst/>
              <a:gdLst>
                <a:gd name="connsiteX0" fmla="*/ 10473 w 1871023"/>
                <a:gd name="connsiteY0" fmla="*/ 1149350 h 1175482"/>
                <a:gd name="connsiteX1" fmla="*/ 73973 w 1871023"/>
                <a:gd name="connsiteY1" fmla="*/ 1162050 h 1175482"/>
                <a:gd name="connsiteX2" fmla="*/ 562923 w 1871023"/>
                <a:gd name="connsiteY2" fmla="*/ 984250 h 1175482"/>
                <a:gd name="connsiteX3" fmla="*/ 1216973 w 1871023"/>
                <a:gd name="connsiteY3" fmla="*/ 571500 h 1175482"/>
                <a:gd name="connsiteX4" fmla="*/ 1871023 w 1871023"/>
                <a:gd name="connsiteY4" fmla="*/ 0 h 1175482"/>
                <a:gd name="connsiteX0" fmla="*/ 0 w 1797050"/>
                <a:gd name="connsiteY0" fmla="*/ 1162050 h 1162050"/>
                <a:gd name="connsiteX1" fmla="*/ 488950 w 1797050"/>
                <a:gd name="connsiteY1" fmla="*/ 984250 h 1162050"/>
                <a:gd name="connsiteX2" fmla="*/ 1143000 w 1797050"/>
                <a:gd name="connsiteY2" fmla="*/ 571500 h 1162050"/>
                <a:gd name="connsiteX3" fmla="*/ 1797050 w 1797050"/>
                <a:gd name="connsiteY3" fmla="*/ 0 h 1162050"/>
                <a:gd name="connsiteX0" fmla="*/ 0 w 1766936"/>
                <a:gd name="connsiteY0" fmla="*/ 1177107 h 1177107"/>
                <a:gd name="connsiteX1" fmla="*/ 458836 w 1766936"/>
                <a:gd name="connsiteY1" fmla="*/ 984250 h 1177107"/>
                <a:gd name="connsiteX2" fmla="*/ 1112886 w 1766936"/>
                <a:gd name="connsiteY2" fmla="*/ 571500 h 1177107"/>
                <a:gd name="connsiteX3" fmla="*/ 1766936 w 1766936"/>
                <a:gd name="connsiteY3" fmla="*/ 0 h 1177107"/>
                <a:gd name="connsiteX0" fmla="*/ 0 w 1789521"/>
                <a:gd name="connsiteY0" fmla="*/ 1177107 h 1177107"/>
                <a:gd name="connsiteX1" fmla="*/ 481421 w 1789521"/>
                <a:gd name="connsiteY1" fmla="*/ 984250 h 1177107"/>
                <a:gd name="connsiteX2" fmla="*/ 1135471 w 1789521"/>
                <a:gd name="connsiteY2" fmla="*/ 571500 h 1177107"/>
                <a:gd name="connsiteX3" fmla="*/ 1789521 w 1789521"/>
                <a:gd name="connsiteY3" fmla="*/ 0 h 1177107"/>
                <a:gd name="connsiteX0" fmla="*/ 0 w 1504361"/>
                <a:gd name="connsiteY0" fmla="*/ 912316 h 912316"/>
                <a:gd name="connsiteX1" fmla="*/ 481421 w 1504361"/>
                <a:gd name="connsiteY1" fmla="*/ 719459 h 912316"/>
                <a:gd name="connsiteX2" fmla="*/ 1135471 w 1504361"/>
                <a:gd name="connsiteY2" fmla="*/ 306709 h 912316"/>
                <a:gd name="connsiteX3" fmla="*/ 1504361 w 1504361"/>
                <a:gd name="connsiteY3" fmla="*/ 0 h 9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361" h="912316">
                  <a:moveTo>
                    <a:pt x="0" y="912316"/>
                  </a:moveTo>
                  <a:cubicBezTo>
                    <a:pt x="92075" y="884799"/>
                    <a:pt x="292176" y="820393"/>
                    <a:pt x="481421" y="719459"/>
                  </a:cubicBezTo>
                  <a:cubicBezTo>
                    <a:pt x="670666" y="618525"/>
                    <a:pt x="917454" y="470751"/>
                    <a:pt x="1135471" y="306709"/>
                  </a:cubicBezTo>
                  <a:cubicBezTo>
                    <a:pt x="1353488" y="142667"/>
                    <a:pt x="1286344" y="203729"/>
                    <a:pt x="1504361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D5A354-C1CE-610D-6FD7-341FB1F7E6F2}"/>
                  </a:ext>
                </a:extLst>
              </p:cNvPr>
              <p:cNvSpPr txBox="1"/>
              <p:nvPr/>
            </p:nvSpPr>
            <p:spPr>
              <a:xfrm>
                <a:off x="5017995" y="6213534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D5A354-C1CE-610D-6FD7-341FB1F7E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995" y="6213534"/>
                <a:ext cx="289566" cy="369332"/>
              </a:xfrm>
              <a:prstGeom prst="rect">
                <a:avLst/>
              </a:prstGeom>
              <a:blipFill>
                <a:blip r:embed="rId2"/>
                <a:stretch>
                  <a:fillRect l="-20833" r="-1875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D8D16139-1794-F687-08D1-B539415B4600}"/>
              </a:ext>
            </a:extLst>
          </p:cNvPr>
          <p:cNvSpPr/>
          <p:nvPr/>
        </p:nvSpPr>
        <p:spPr>
          <a:xfrm>
            <a:off x="4516863" y="4752070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D2A797-477C-1D4C-10DF-30CE93390D32}"/>
              </a:ext>
            </a:extLst>
          </p:cNvPr>
          <p:cNvSpPr/>
          <p:nvPr/>
        </p:nvSpPr>
        <p:spPr>
          <a:xfrm>
            <a:off x="3940262" y="4410233"/>
            <a:ext cx="188632" cy="1886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B14302-6979-EE05-2AD5-AEABE75DB4B4}"/>
              </a:ext>
            </a:extLst>
          </p:cNvPr>
          <p:cNvSpPr txBox="1"/>
          <p:nvPr/>
        </p:nvSpPr>
        <p:spPr>
          <a:xfrm>
            <a:off x="1538689" y="5723976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 trajectory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C25B24-DAD0-430F-86BE-2DD58F5FF0A1}"/>
              </a:ext>
            </a:extLst>
          </p:cNvPr>
          <p:cNvSpPr txBox="1"/>
          <p:nvPr/>
        </p:nvSpPr>
        <p:spPr>
          <a:xfrm>
            <a:off x="1841447" y="4540592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Aux. trajectory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0B83EC-024E-2D4A-247B-9885F9AF1C6E}"/>
              </a:ext>
            </a:extLst>
          </p:cNvPr>
          <p:cNvSpPr txBox="1"/>
          <p:nvPr/>
        </p:nvSpPr>
        <p:spPr>
          <a:xfrm>
            <a:off x="646981" y="2455082"/>
            <a:ext cx="616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Case I. An auxiliary trajectory encounters the turning point.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6D042B-EC9D-5C7D-30B6-39E82BD18E78}"/>
              </a:ext>
            </a:extLst>
          </p:cNvPr>
          <p:cNvCxnSpPr>
            <a:cxnSpLocks/>
          </p:cNvCxnSpPr>
          <p:nvPr/>
        </p:nvCxnSpPr>
        <p:spPr>
          <a:xfrm>
            <a:off x="758456" y="4504549"/>
            <a:ext cx="425953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325D63-9F84-6424-2699-9D831518DF6B}"/>
                  </a:ext>
                </a:extLst>
              </p:cNvPr>
              <p:cNvSpPr txBox="1"/>
              <p:nvPr/>
            </p:nvSpPr>
            <p:spPr>
              <a:xfrm>
                <a:off x="2689943" y="4047027"/>
                <a:ext cx="611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325D63-9F84-6424-2699-9D831518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43" y="4047027"/>
                <a:ext cx="611386" cy="369332"/>
              </a:xfrm>
              <a:prstGeom prst="rect">
                <a:avLst/>
              </a:prstGeom>
              <a:blipFill>
                <a:blip r:embed="rId3"/>
                <a:stretch>
                  <a:fillRect l="-9901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31C3DC5-0D6B-F250-0B5D-8810D9ACCFCB}"/>
              </a:ext>
            </a:extLst>
          </p:cNvPr>
          <p:cNvSpPr txBox="1"/>
          <p:nvPr/>
        </p:nvSpPr>
        <p:spPr>
          <a:xfrm>
            <a:off x="5534890" y="2929444"/>
            <a:ext cx="644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this case, the auxiliary trajectory needs to reflect. However, the aux. momentum is computed by the positive scaling of the real momentum. Thus, a special treatment is necessary.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72072C-6009-71AD-6FCE-DD7C5547074E}"/>
                  </a:ext>
                </a:extLst>
              </p:cNvPr>
              <p:cNvSpPr txBox="1"/>
              <p:nvPr/>
            </p:nvSpPr>
            <p:spPr>
              <a:xfrm>
                <a:off x="7721614" y="3971698"/>
                <a:ext cx="16966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72072C-6009-71AD-6FCE-DD7C55470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14" y="3971698"/>
                <a:ext cx="1696618" cy="307777"/>
              </a:xfrm>
              <a:prstGeom prst="rect">
                <a:avLst/>
              </a:prstGeom>
              <a:blipFill>
                <a:blip r:embed="rId4"/>
                <a:stretch>
                  <a:fillRect l="-2878" r="-2878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8E5D6819-B756-2679-A53A-68729D565BD3}"/>
              </a:ext>
            </a:extLst>
          </p:cNvPr>
          <p:cNvSpPr txBox="1"/>
          <p:nvPr/>
        </p:nvSpPr>
        <p:spPr>
          <a:xfrm>
            <a:off x="5534890" y="4550975"/>
            <a:ext cx="644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Inspired by the BCSH method, one can the density of the auxiliary state and initialize the auxiliary </a:t>
            </a:r>
            <a:r>
              <a:rPr lang="en-US">
                <a:solidFill>
                  <a:srgbClr val="7030A0"/>
                </a:solidFill>
              </a:rPr>
              <a:t>project out</a:t>
            </a:r>
            <a:r>
              <a:rPr lang="en-US"/>
              <a:t>  trajectory.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60F0A9-BEFC-5C20-6004-98F420D3A568}"/>
              </a:ext>
            </a:extLst>
          </p:cNvPr>
          <p:cNvSpPr/>
          <p:nvPr/>
        </p:nvSpPr>
        <p:spPr>
          <a:xfrm>
            <a:off x="3820982" y="5782807"/>
            <a:ext cx="250883" cy="555510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3C197AD-7CAA-D8FD-98A8-550C7B734784}"/>
              </a:ext>
            </a:extLst>
          </p:cNvPr>
          <p:cNvSpPr/>
          <p:nvPr/>
        </p:nvSpPr>
        <p:spPr>
          <a:xfrm flipH="1">
            <a:off x="4071865" y="5782807"/>
            <a:ext cx="250883" cy="555510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46FDF82-9F62-405C-517B-4BC2C4D3BFF9}"/>
              </a:ext>
            </a:extLst>
          </p:cNvPr>
          <p:cNvSpPr/>
          <p:nvPr/>
        </p:nvSpPr>
        <p:spPr>
          <a:xfrm>
            <a:off x="4408918" y="5990694"/>
            <a:ext cx="211786" cy="353001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6F942E8-F356-0D74-5D17-CB2CD0AFDF21}"/>
              </a:ext>
            </a:extLst>
          </p:cNvPr>
          <p:cNvSpPr/>
          <p:nvPr/>
        </p:nvSpPr>
        <p:spPr>
          <a:xfrm flipH="1">
            <a:off x="4620704" y="5990694"/>
            <a:ext cx="211786" cy="353001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80FB15-3500-16F4-8143-8BCE90BCB4B1}"/>
              </a:ext>
            </a:extLst>
          </p:cNvPr>
          <p:cNvCxnSpPr/>
          <p:nvPr/>
        </p:nvCxnSpPr>
        <p:spPr>
          <a:xfrm flipH="1">
            <a:off x="3551130" y="6001901"/>
            <a:ext cx="352425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59A852-2374-938C-87C3-B925AF7446D5}"/>
              </a:ext>
            </a:extLst>
          </p:cNvPr>
          <p:cNvCxnSpPr>
            <a:cxnSpLocks/>
          </p:cNvCxnSpPr>
          <p:nvPr/>
        </p:nvCxnSpPr>
        <p:spPr>
          <a:xfrm>
            <a:off x="4757584" y="6060562"/>
            <a:ext cx="3521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B47EC3-A7BA-BC25-FC09-0AD5E3E3E279}"/>
              </a:ext>
            </a:extLst>
          </p:cNvPr>
          <p:cNvSpPr txBox="1"/>
          <p:nvPr/>
        </p:nvSpPr>
        <p:spPr>
          <a:xfrm>
            <a:off x="5660517" y="6302217"/>
            <a:ext cx="6662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effectLst/>
              </a:rPr>
              <a:t>Arribas</a:t>
            </a:r>
            <a:r>
              <a:rPr lang="en-US" sz="1200">
                <a:effectLst/>
              </a:rPr>
              <a:t>, E. V.; </a:t>
            </a:r>
            <a:r>
              <a:rPr lang="en-US" sz="1200" err="1">
                <a:effectLst/>
              </a:rPr>
              <a:t>Vindel</a:t>
            </a:r>
            <a:r>
              <a:rPr lang="en-US" sz="1200">
                <a:effectLst/>
              </a:rPr>
              <a:t>-Zandbergen, P.; Roy, S.; Maitra, N. T. </a:t>
            </a:r>
            <a:r>
              <a:rPr lang="en-US" sz="1200" i="1">
                <a:effectLst/>
              </a:rPr>
              <a:t>PCCP.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2023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25</a:t>
            </a:r>
            <a:r>
              <a:rPr lang="en-US" sz="1200">
                <a:effectLst/>
              </a:rPr>
              <a:t> (38), 26380–26395.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2079AA-45C6-7FF0-B63C-C42C86A402C6}"/>
              </a:ext>
            </a:extLst>
          </p:cNvPr>
          <p:cNvSpPr txBox="1"/>
          <p:nvPr/>
        </p:nvSpPr>
        <p:spPr>
          <a:xfrm>
            <a:off x="8996556" y="6562976"/>
            <a:ext cx="33098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Xu, J.; Wang, L.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2019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150</a:t>
            </a:r>
            <a:r>
              <a:rPr lang="en-US" sz="1200">
                <a:effectLst/>
              </a:rPr>
              <a:t> (16), 164101.</a:t>
            </a:r>
          </a:p>
        </p:txBody>
      </p:sp>
    </p:spTree>
    <p:extLst>
      <p:ext uri="{BB962C8B-B14F-4D97-AF65-F5344CB8AC3E}">
        <p14:creationId xmlns:p14="http://schemas.microsoft.com/office/powerpoint/2010/main" val="65604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6423-58B9-4199-2CFE-AD9C8FBE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43A1-8BAC-81CF-6E4C-EAA30990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Branching correction on the auxiliary trajectory propagation</a:t>
            </a:r>
          </a:p>
          <a:p>
            <a:pPr marL="0" indent="0">
              <a:buNone/>
            </a:pPr>
            <a:r>
              <a:rPr lang="en-US"/>
              <a:t>When the dynamics encounters the classical turning point, there are some difficulties for defining the auxiliary momenta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DF896C-7A85-59F6-264E-DBEA9A6D7384}"/>
              </a:ext>
            </a:extLst>
          </p:cNvPr>
          <p:cNvGrpSpPr>
            <a:grpSpLocks noChangeAspect="1"/>
          </p:cNvGrpSpPr>
          <p:nvPr/>
        </p:nvGrpSpPr>
        <p:grpSpPr>
          <a:xfrm>
            <a:off x="758456" y="3028949"/>
            <a:ext cx="4261894" cy="3379706"/>
            <a:chOff x="7297928" y="2928856"/>
            <a:chExt cx="4556882" cy="361363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E307BB-7906-5FD4-7E88-FFCCD3E03261}"/>
                </a:ext>
              </a:extLst>
            </p:cNvPr>
            <p:cNvCxnSpPr/>
            <p:nvPr/>
          </p:nvCxnSpPr>
          <p:spPr>
            <a:xfrm>
              <a:off x="7297928" y="6508628"/>
              <a:ext cx="4499739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80C199-5EB2-7868-98EC-5EA785FF66F8}"/>
                </a:ext>
              </a:extLst>
            </p:cNvPr>
            <p:cNvSpPr txBox="1"/>
            <p:nvPr/>
          </p:nvSpPr>
          <p:spPr>
            <a:xfrm>
              <a:off x="11797667" y="6414444"/>
              <a:ext cx="65" cy="128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832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AE01C40-5EF4-811B-7C88-299CA6C17F8C}"/>
                </a:ext>
              </a:extLst>
            </p:cNvPr>
            <p:cNvSpPr/>
            <p:nvPr/>
          </p:nvSpPr>
          <p:spPr>
            <a:xfrm>
              <a:off x="7382769" y="2928856"/>
              <a:ext cx="4472041" cy="2475824"/>
            </a:xfrm>
            <a:custGeom>
              <a:avLst/>
              <a:gdLst>
                <a:gd name="connsiteX0" fmla="*/ 0 w 5638800"/>
                <a:gd name="connsiteY0" fmla="*/ 0 h 3121401"/>
                <a:gd name="connsiteX1" fmla="*/ 171450 w 5638800"/>
                <a:gd name="connsiteY1" fmla="*/ 358775 h 3121401"/>
                <a:gd name="connsiteX2" fmla="*/ 374650 w 5638800"/>
                <a:gd name="connsiteY2" fmla="*/ 746125 h 3121401"/>
                <a:gd name="connsiteX3" fmla="*/ 612775 w 5638800"/>
                <a:gd name="connsiteY3" fmla="*/ 1184275 h 3121401"/>
                <a:gd name="connsiteX4" fmla="*/ 882650 w 5638800"/>
                <a:gd name="connsiteY4" fmla="*/ 1635125 h 3121401"/>
                <a:gd name="connsiteX5" fmla="*/ 1158875 w 5638800"/>
                <a:gd name="connsiteY5" fmla="*/ 2028825 h 3121401"/>
                <a:gd name="connsiteX6" fmla="*/ 1403350 w 5638800"/>
                <a:gd name="connsiteY6" fmla="*/ 2355850 h 3121401"/>
                <a:gd name="connsiteX7" fmla="*/ 1654175 w 5638800"/>
                <a:gd name="connsiteY7" fmla="*/ 2635250 h 3121401"/>
                <a:gd name="connsiteX8" fmla="*/ 1908175 w 5638800"/>
                <a:gd name="connsiteY8" fmla="*/ 2870200 h 3121401"/>
                <a:gd name="connsiteX9" fmla="*/ 2124075 w 5638800"/>
                <a:gd name="connsiteY9" fmla="*/ 3035300 h 3121401"/>
                <a:gd name="connsiteX10" fmla="*/ 2286000 w 5638800"/>
                <a:gd name="connsiteY10" fmla="*/ 3101975 h 3121401"/>
                <a:gd name="connsiteX11" fmla="*/ 2409825 w 5638800"/>
                <a:gd name="connsiteY11" fmla="*/ 3121025 h 3121401"/>
                <a:gd name="connsiteX12" fmla="*/ 2574925 w 5638800"/>
                <a:gd name="connsiteY12" fmla="*/ 3089275 h 3121401"/>
                <a:gd name="connsiteX13" fmla="*/ 2733675 w 5638800"/>
                <a:gd name="connsiteY13" fmla="*/ 3038475 h 3121401"/>
                <a:gd name="connsiteX14" fmla="*/ 2914650 w 5638800"/>
                <a:gd name="connsiteY14" fmla="*/ 2952750 h 3121401"/>
                <a:gd name="connsiteX15" fmla="*/ 3114675 w 5638800"/>
                <a:gd name="connsiteY15" fmla="*/ 2844800 h 3121401"/>
                <a:gd name="connsiteX16" fmla="*/ 3448050 w 5638800"/>
                <a:gd name="connsiteY16" fmla="*/ 2641600 h 3121401"/>
                <a:gd name="connsiteX17" fmla="*/ 3705225 w 5638800"/>
                <a:gd name="connsiteY17" fmla="*/ 2470150 h 3121401"/>
                <a:gd name="connsiteX18" fmla="*/ 4016375 w 5638800"/>
                <a:gd name="connsiteY18" fmla="*/ 2232025 h 3121401"/>
                <a:gd name="connsiteX19" fmla="*/ 4406900 w 5638800"/>
                <a:gd name="connsiteY19" fmla="*/ 1898650 h 3121401"/>
                <a:gd name="connsiteX20" fmla="*/ 4778375 w 5638800"/>
                <a:gd name="connsiteY20" fmla="*/ 1539875 h 3121401"/>
                <a:gd name="connsiteX21" fmla="*/ 5073650 w 5638800"/>
                <a:gd name="connsiteY21" fmla="*/ 1228725 h 3121401"/>
                <a:gd name="connsiteX22" fmla="*/ 5362575 w 5638800"/>
                <a:gd name="connsiteY22" fmla="*/ 898525 h 3121401"/>
                <a:gd name="connsiteX23" fmla="*/ 5638800 w 5638800"/>
                <a:gd name="connsiteY23" fmla="*/ 571500 h 3121401"/>
                <a:gd name="connsiteX0" fmla="*/ 0 w 5638800"/>
                <a:gd name="connsiteY0" fmla="*/ 0 h 3126628"/>
                <a:gd name="connsiteX1" fmla="*/ 171450 w 5638800"/>
                <a:gd name="connsiteY1" fmla="*/ 358775 h 3126628"/>
                <a:gd name="connsiteX2" fmla="*/ 374650 w 5638800"/>
                <a:gd name="connsiteY2" fmla="*/ 746125 h 3126628"/>
                <a:gd name="connsiteX3" fmla="*/ 612775 w 5638800"/>
                <a:gd name="connsiteY3" fmla="*/ 1184275 h 3126628"/>
                <a:gd name="connsiteX4" fmla="*/ 882650 w 5638800"/>
                <a:gd name="connsiteY4" fmla="*/ 1635125 h 3126628"/>
                <a:gd name="connsiteX5" fmla="*/ 1158875 w 5638800"/>
                <a:gd name="connsiteY5" fmla="*/ 2028825 h 3126628"/>
                <a:gd name="connsiteX6" fmla="*/ 1403350 w 5638800"/>
                <a:gd name="connsiteY6" fmla="*/ 2355850 h 3126628"/>
                <a:gd name="connsiteX7" fmla="*/ 1654175 w 5638800"/>
                <a:gd name="connsiteY7" fmla="*/ 2635250 h 3126628"/>
                <a:gd name="connsiteX8" fmla="*/ 1908175 w 5638800"/>
                <a:gd name="connsiteY8" fmla="*/ 2870200 h 3126628"/>
                <a:gd name="connsiteX9" fmla="*/ 2124075 w 5638800"/>
                <a:gd name="connsiteY9" fmla="*/ 3035300 h 3126628"/>
                <a:gd name="connsiteX10" fmla="*/ 2286000 w 5638800"/>
                <a:gd name="connsiteY10" fmla="*/ 3117850 h 3126628"/>
                <a:gd name="connsiteX11" fmla="*/ 2409825 w 5638800"/>
                <a:gd name="connsiteY11" fmla="*/ 3121025 h 3126628"/>
                <a:gd name="connsiteX12" fmla="*/ 2574925 w 5638800"/>
                <a:gd name="connsiteY12" fmla="*/ 3089275 h 3126628"/>
                <a:gd name="connsiteX13" fmla="*/ 2733675 w 5638800"/>
                <a:gd name="connsiteY13" fmla="*/ 3038475 h 3126628"/>
                <a:gd name="connsiteX14" fmla="*/ 2914650 w 5638800"/>
                <a:gd name="connsiteY14" fmla="*/ 2952750 h 3126628"/>
                <a:gd name="connsiteX15" fmla="*/ 3114675 w 5638800"/>
                <a:gd name="connsiteY15" fmla="*/ 2844800 h 3126628"/>
                <a:gd name="connsiteX16" fmla="*/ 3448050 w 5638800"/>
                <a:gd name="connsiteY16" fmla="*/ 2641600 h 3126628"/>
                <a:gd name="connsiteX17" fmla="*/ 3705225 w 5638800"/>
                <a:gd name="connsiteY17" fmla="*/ 2470150 h 3126628"/>
                <a:gd name="connsiteX18" fmla="*/ 4016375 w 5638800"/>
                <a:gd name="connsiteY18" fmla="*/ 2232025 h 3126628"/>
                <a:gd name="connsiteX19" fmla="*/ 4406900 w 5638800"/>
                <a:gd name="connsiteY19" fmla="*/ 1898650 h 3126628"/>
                <a:gd name="connsiteX20" fmla="*/ 4778375 w 5638800"/>
                <a:gd name="connsiteY20" fmla="*/ 1539875 h 3126628"/>
                <a:gd name="connsiteX21" fmla="*/ 5073650 w 5638800"/>
                <a:gd name="connsiteY21" fmla="*/ 1228725 h 3126628"/>
                <a:gd name="connsiteX22" fmla="*/ 5362575 w 5638800"/>
                <a:gd name="connsiteY22" fmla="*/ 898525 h 3126628"/>
                <a:gd name="connsiteX23" fmla="*/ 5638800 w 5638800"/>
                <a:gd name="connsiteY23" fmla="*/ 571500 h 3126628"/>
                <a:gd name="connsiteX0" fmla="*/ 0 w 5638800"/>
                <a:gd name="connsiteY0" fmla="*/ 0 h 3121767"/>
                <a:gd name="connsiteX1" fmla="*/ 171450 w 5638800"/>
                <a:gd name="connsiteY1" fmla="*/ 358775 h 3121767"/>
                <a:gd name="connsiteX2" fmla="*/ 374650 w 5638800"/>
                <a:gd name="connsiteY2" fmla="*/ 746125 h 3121767"/>
                <a:gd name="connsiteX3" fmla="*/ 612775 w 5638800"/>
                <a:gd name="connsiteY3" fmla="*/ 1184275 h 3121767"/>
                <a:gd name="connsiteX4" fmla="*/ 882650 w 5638800"/>
                <a:gd name="connsiteY4" fmla="*/ 1635125 h 3121767"/>
                <a:gd name="connsiteX5" fmla="*/ 1158875 w 5638800"/>
                <a:gd name="connsiteY5" fmla="*/ 2028825 h 3121767"/>
                <a:gd name="connsiteX6" fmla="*/ 1403350 w 5638800"/>
                <a:gd name="connsiteY6" fmla="*/ 2355850 h 3121767"/>
                <a:gd name="connsiteX7" fmla="*/ 1654175 w 5638800"/>
                <a:gd name="connsiteY7" fmla="*/ 2635250 h 3121767"/>
                <a:gd name="connsiteX8" fmla="*/ 1908175 w 5638800"/>
                <a:gd name="connsiteY8" fmla="*/ 2870200 h 3121767"/>
                <a:gd name="connsiteX9" fmla="*/ 2124075 w 5638800"/>
                <a:gd name="connsiteY9" fmla="*/ 3035300 h 3121767"/>
                <a:gd name="connsiteX10" fmla="*/ 2282825 w 5638800"/>
                <a:gd name="connsiteY10" fmla="*/ 3105150 h 3121767"/>
                <a:gd name="connsiteX11" fmla="*/ 2409825 w 5638800"/>
                <a:gd name="connsiteY11" fmla="*/ 3121025 h 3121767"/>
                <a:gd name="connsiteX12" fmla="*/ 2574925 w 5638800"/>
                <a:gd name="connsiteY12" fmla="*/ 3089275 h 3121767"/>
                <a:gd name="connsiteX13" fmla="*/ 2733675 w 5638800"/>
                <a:gd name="connsiteY13" fmla="*/ 3038475 h 3121767"/>
                <a:gd name="connsiteX14" fmla="*/ 2914650 w 5638800"/>
                <a:gd name="connsiteY14" fmla="*/ 2952750 h 3121767"/>
                <a:gd name="connsiteX15" fmla="*/ 3114675 w 5638800"/>
                <a:gd name="connsiteY15" fmla="*/ 2844800 h 3121767"/>
                <a:gd name="connsiteX16" fmla="*/ 3448050 w 5638800"/>
                <a:gd name="connsiteY16" fmla="*/ 2641600 h 3121767"/>
                <a:gd name="connsiteX17" fmla="*/ 3705225 w 5638800"/>
                <a:gd name="connsiteY17" fmla="*/ 2470150 h 3121767"/>
                <a:gd name="connsiteX18" fmla="*/ 4016375 w 5638800"/>
                <a:gd name="connsiteY18" fmla="*/ 2232025 h 3121767"/>
                <a:gd name="connsiteX19" fmla="*/ 4406900 w 5638800"/>
                <a:gd name="connsiteY19" fmla="*/ 1898650 h 3121767"/>
                <a:gd name="connsiteX20" fmla="*/ 4778375 w 5638800"/>
                <a:gd name="connsiteY20" fmla="*/ 1539875 h 3121767"/>
                <a:gd name="connsiteX21" fmla="*/ 5073650 w 5638800"/>
                <a:gd name="connsiteY21" fmla="*/ 1228725 h 3121767"/>
                <a:gd name="connsiteX22" fmla="*/ 5362575 w 5638800"/>
                <a:gd name="connsiteY22" fmla="*/ 898525 h 3121767"/>
                <a:gd name="connsiteX23" fmla="*/ 5638800 w 5638800"/>
                <a:gd name="connsiteY23" fmla="*/ 571500 h 312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38800" h="3121767">
                  <a:moveTo>
                    <a:pt x="0" y="0"/>
                  </a:moveTo>
                  <a:cubicBezTo>
                    <a:pt x="54504" y="117210"/>
                    <a:pt x="109008" y="234421"/>
                    <a:pt x="171450" y="358775"/>
                  </a:cubicBezTo>
                  <a:cubicBezTo>
                    <a:pt x="233892" y="483129"/>
                    <a:pt x="301096" y="608542"/>
                    <a:pt x="374650" y="746125"/>
                  </a:cubicBezTo>
                  <a:cubicBezTo>
                    <a:pt x="448204" y="883708"/>
                    <a:pt x="528108" y="1036108"/>
                    <a:pt x="612775" y="1184275"/>
                  </a:cubicBezTo>
                  <a:cubicBezTo>
                    <a:pt x="697442" y="1332442"/>
                    <a:pt x="791633" y="1494367"/>
                    <a:pt x="882650" y="1635125"/>
                  </a:cubicBezTo>
                  <a:cubicBezTo>
                    <a:pt x="973667" y="1775883"/>
                    <a:pt x="1072092" y="1908704"/>
                    <a:pt x="1158875" y="2028825"/>
                  </a:cubicBezTo>
                  <a:cubicBezTo>
                    <a:pt x="1245658" y="2148946"/>
                    <a:pt x="1320800" y="2254779"/>
                    <a:pt x="1403350" y="2355850"/>
                  </a:cubicBezTo>
                  <a:cubicBezTo>
                    <a:pt x="1485900" y="2456921"/>
                    <a:pt x="1570038" y="2549525"/>
                    <a:pt x="1654175" y="2635250"/>
                  </a:cubicBezTo>
                  <a:cubicBezTo>
                    <a:pt x="1738313" y="2720975"/>
                    <a:pt x="1829858" y="2803525"/>
                    <a:pt x="1908175" y="2870200"/>
                  </a:cubicBezTo>
                  <a:cubicBezTo>
                    <a:pt x="1986492" y="2936875"/>
                    <a:pt x="2061633" y="2996142"/>
                    <a:pt x="2124075" y="3035300"/>
                  </a:cubicBezTo>
                  <a:cubicBezTo>
                    <a:pt x="2186517" y="3074458"/>
                    <a:pt x="2235200" y="3090863"/>
                    <a:pt x="2282825" y="3105150"/>
                  </a:cubicBezTo>
                  <a:cubicBezTo>
                    <a:pt x="2330450" y="3119437"/>
                    <a:pt x="2361142" y="3123671"/>
                    <a:pt x="2409825" y="3121025"/>
                  </a:cubicBezTo>
                  <a:cubicBezTo>
                    <a:pt x="2458508" y="3118379"/>
                    <a:pt x="2520950" y="3103033"/>
                    <a:pt x="2574925" y="3089275"/>
                  </a:cubicBezTo>
                  <a:cubicBezTo>
                    <a:pt x="2628900" y="3075517"/>
                    <a:pt x="2677054" y="3061229"/>
                    <a:pt x="2733675" y="3038475"/>
                  </a:cubicBezTo>
                  <a:cubicBezTo>
                    <a:pt x="2790296" y="3015721"/>
                    <a:pt x="2851150" y="2985029"/>
                    <a:pt x="2914650" y="2952750"/>
                  </a:cubicBezTo>
                  <a:cubicBezTo>
                    <a:pt x="2978150" y="2920471"/>
                    <a:pt x="3025775" y="2896658"/>
                    <a:pt x="3114675" y="2844800"/>
                  </a:cubicBezTo>
                  <a:cubicBezTo>
                    <a:pt x="3203575" y="2792942"/>
                    <a:pt x="3349625" y="2704042"/>
                    <a:pt x="3448050" y="2641600"/>
                  </a:cubicBezTo>
                  <a:cubicBezTo>
                    <a:pt x="3546475" y="2579158"/>
                    <a:pt x="3610504" y="2538413"/>
                    <a:pt x="3705225" y="2470150"/>
                  </a:cubicBezTo>
                  <a:cubicBezTo>
                    <a:pt x="3799946" y="2401888"/>
                    <a:pt x="3899429" y="2327275"/>
                    <a:pt x="4016375" y="2232025"/>
                  </a:cubicBezTo>
                  <a:cubicBezTo>
                    <a:pt x="4133321" y="2136775"/>
                    <a:pt x="4279900" y="2014008"/>
                    <a:pt x="4406900" y="1898650"/>
                  </a:cubicBezTo>
                  <a:cubicBezTo>
                    <a:pt x="4533900" y="1783292"/>
                    <a:pt x="4667250" y="1651529"/>
                    <a:pt x="4778375" y="1539875"/>
                  </a:cubicBezTo>
                  <a:cubicBezTo>
                    <a:pt x="4889500" y="1428221"/>
                    <a:pt x="4976284" y="1335616"/>
                    <a:pt x="5073650" y="1228725"/>
                  </a:cubicBezTo>
                  <a:cubicBezTo>
                    <a:pt x="5171016" y="1121834"/>
                    <a:pt x="5268383" y="1008063"/>
                    <a:pt x="5362575" y="898525"/>
                  </a:cubicBezTo>
                  <a:cubicBezTo>
                    <a:pt x="5456767" y="788988"/>
                    <a:pt x="5547783" y="680244"/>
                    <a:pt x="5638800" y="571500"/>
                  </a:cubicBez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29D435-1532-336E-94D1-D34E590FEC69}"/>
                </a:ext>
              </a:extLst>
            </p:cNvPr>
            <p:cNvSpPr/>
            <p:nvPr/>
          </p:nvSpPr>
          <p:spPr>
            <a:xfrm>
              <a:off x="7355072" y="4265939"/>
              <a:ext cx="4497221" cy="1464281"/>
            </a:xfrm>
            <a:custGeom>
              <a:avLst/>
              <a:gdLst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43100 w 5670550"/>
                <a:gd name="connsiteY7" fmla="*/ 1727200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9070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74825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92350 w 5670550"/>
                <a:gd name="connsiteY9" fmla="*/ 1673225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16175 w 5670550"/>
                <a:gd name="connsiteY10" fmla="*/ 167640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60625 w 5670550"/>
                <a:gd name="connsiteY10" fmla="*/ 1682750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60600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  <a:gd name="connsiteX0" fmla="*/ 0 w 5670550"/>
                <a:gd name="connsiteY0" fmla="*/ 1727200 h 1846313"/>
                <a:gd name="connsiteX1" fmla="*/ 231775 w 5670550"/>
                <a:gd name="connsiteY1" fmla="*/ 1774825 h 1846313"/>
                <a:gd name="connsiteX2" fmla="*/ 508000 w 5670550"/>
                <a:gd name="connsiteY2" fmla="*/ 1812925 h 1846313"/>
                <a:gd name="connsiteX3" fmla="*/ 777875 w 5670550"/>
                <a:gd name="connsiteY3" fmla="*/ 1831975 h 1846313"/>
                <a:gd name="connsiteX4" fmla="*/ 1025525 w 5670550"/>
                <a:gd name="connsiteY4" fmla="*/ 1838325 h 1846313"/>
                <a:gd name="connsiteX5" fmla="*/ 1393825 w 5670550"/>
                <a:gd name="connsiteY5" fmla="*/ 1825625 h 1846313"/>
                <a:gd name="connsiteX6" fmla="*/ 1708150 w 5670550"/>
                <a:gd name="connsiteY6" fmla="*/ 1784350 h 1846313"/>
                <a:gd name="connsiteX7" fmla="*/ 1908175 w 5670550"/>
                <a:gd name="connsiteY7" fmla="*/ 1736725 h 1846313"/>
                <a:gd name="connsiteX8" fmla="*/ 2085975 w 5670550"/>
                <a:gd name="connsiteY8" fmla="*/ 1698625 h 1846313"/>
                <a:gd name="connsiteX9" fmla="*/ 2282825 w 5670550"/>
                <a:gd name="connsiteY9" fmla="*/ 1676400 h 1846313"/>
                <a:gd name="connsiteX10" fmla="*/ 2451100 w 5670550"/>
                <a:gd name="connsiteY10" fmla="*/ 1692275 h 1846313"/>
                <a:gd name="connsiteX11" fmla="*/ 2635250 w 5670550"/>
                <a:gd name="connsiteY11" fmla="*/ 1736725 h 1846313"/>
                <a:gd name="connsiteX12" fmla="*/ 2800350 w 5670550"/>
                <a:gd name="connsiteY12" fmla="*/ 1787525 h 1846313"/>
                <a:gd name="connsiteX13" fmla="*/ 3022600 w 5670550"/>
                <a:gd name="connsiteY13" fmla="*/ 1828800 h 1846313"/>
                <a:gd name="connsiteX14" fmla="*/ 3228975 w 5670550"/>
                <a:gd name="connsiteY14" fmla="*/ 1844675 h 1846313"/>
                <a:gd name="connsiteX15" fmla="*/ 3467100 w 5670550"/>
                <a:gd name="connsiteY15" fmla="*/ 1841500 h 1846313"/>
                <a:gd name="connsiteX16" fmla="*/ 3667125 w 5670550"/>
                <a:gd name="connsiteY16" fmla="*/ 1806575 h 1846313"/>
                <a:gd name="connsiteX17" fmla="*/ 3902075 w 5670550"/>
                <a:gd name="connsiteY17" fmla="*/ 1727200 h 1846313"/>
                <a:gd name="connsiteX18" fmla="*/ 4168775 w 5670550"/>
                <a:gd name="connsiteY18" fmla="*/ 1600200 h 1846313"/>
                <a:gd name="connsiteX19" fmla="*/ 4422775 w 5670550"/>
                <a:gd name="connsiteY19" fmla="*/ 1438275 h 1846313"/>
                <a:gd name="connsiteX20" fmla="*/ 4613275 w 5670550"/>
                <a:gd name="connsiteY20" fmla="*/ 1285875 h 1846313"/>
                <a:gd name="connsiteX21" fmla="*/ 4829175 w 5670550"/>
                <a:gd name="connsiteY21" fmla="*/ 1082675 h 1846313"/>
                <a:gd name="connsiteX22" fmla="*/ 5051425 w 5670550"/>
                <a:gd name="connsiteY22" fmla="*/ 838200 h 1846313"/>
                <a:gd name="connsiteX23" fmla="*/ 5194300 w 5670550"/>
                <a:gd name="connsiteY23" fmla="*/ 669925 h 1846313"/>
                <a:gd name="connsiteX24" fmla="*/ 5359400 w 5670550"/>
                <a:gd name="connsiteY24" fmla="*/ 463550 h 1846313"/>
                <a:gd name="connsiteX25" fmla="*/ 5556250 w 5670550"/>
                <a:gd name="connsiteY25" fmla="*/ 184150 h 1846313"/>
                <a:gd name="connsiteX26" fmla="*/ 5670550 w 5670550"/>
                <a:gd name="connsiteY26" fmla="*/ 0 h 18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70550" h="1846313">
                  <a:moveTo>
                    <a:pt x="0" y="1727200"/>
                  </a:moveTo>
                  <a:cubicBezTo>
                    <a:pt x="73554" y="1743869"/>
                    <a:pt x="147108" y="1760538"/>
                    <a:pt x="231775" y="1774825"/>
                  </a:cubicBezTo>
                  <a:cubicBezTo>
                    <a:pt x="316442" y="1789112"/>
                    <a:pt x="416983" y="1803400"/>
                    <a:pt x="508000" y="1812925"/>
                  </a:cubicBezTo>
                  <a:cubicBezTo>
                    <a:pt x="599017" y="1822450"/>
                    <a:pt x="691621" y="1827742"/>
                    <a:pt x="777875" y="1831975"/>
                  </a:cubicBezTo>
                  <a:cubicBezTo>
                    <a:pt x="864129" y="1836208"/>
                    <a:pt x="922867" y="1839383"/>
                    <a:pt x="1025525" y="1838325"/>
                  </a:cubicBezTo>
                  <a:cubicBezTo>
                    <a:pt x="1128183" y="1837267"/>
                    <a:pt x="1280054" y="1834621"/>
                    <a:pt x="1393825" y="1825625"/>
                  </a:cubicBezTo>
                  <a:cubicBezTo>
                    <a:pt x="1507596" y="1816629"/>
                    <a:pt x="1622425" y="1799167"/>
                    <a:pt x="1708150" y="1784350"/>
                  </a:cubicBezTo>
                  <a:cubicBezTo>
                    <a:pt x="1793875" y="1769533"/>
                    <a:pt x="1845204" y="1751012"/>
                    <a:pt x="1908175" y="1736725"/>
                  </a:cubicBezTo>
                  <a:cubicBezTo>
                    <a:pt x="1971146" y="1722438"/>
                    <a:pt x="2023533" y="1708679"/>
                    <a:pt x="2085975" y="1698625"/>
                  </a:cubicBezTo>
                  <a:cubicBezTo>
                    <a:pt x="2148417" y="1688571"/>
                    <a:pt x="2221971" y="1677458"/>
                    <a:pt x="2282825" y="1676400"/>
                  </a:cubicBezTo>
                  <a:cubicBezTo>
                    <a:pt x="2343679" y="1675342"/>
                    <a:pt x="2392363" y="1682221"/>
                    <a:pt x="2451100" y="1692275"/>
                  </a:cubicBezTo>
                  <a:cubicBezTo>
                    <a:pt x="2509837" y="1702329"/>
                    <a:pt x="2577042" y="1720850"/>
                    <a:pt x="2635250" y="1736725"/>
                  </a:cubicBezTo>
                  <a:cubicBezTo>
                    <a:pt x="2693458" y="1752600"/>
                    <a:pt x="2735792" y="1772179"/>
                    <a:pt x="2800350" y="1787525"/>
                  </a:cubicBezTo>
                  <a:cubicBezTo>
                    <a:pt x="2864908" y="1802871"/>
                    <a:pt x="2951163" y="1819275"/>
                    <a:pt x="3022600" y="1828800"/>
                  </a:cubicBezTo>
                  <a:cubicBezTo>
                    <a:pt x="3094038" y="1838325"/>
                    <a:pt x="3154892" y="1842558"/>
                    <a:pt x="3228975" y="1844675"/>
                  </a:cubicBezTo>
                  <a:cubicBezTo>
                    <a:pt x="3303058" y="1846792"/>
                    <a:pt x="3394075" y="1847850"/>
                    <a:pt x="3467100" y="1841500"/>
                  </a:cubicBezTo>
                  <a:cubicBezTo>
                    <a:pt x="3540125" y="1835150"/>
                    <a:pt x="3594629" y="1825625"/>
                    <a:pt x="3667125" y="1806575"/>
                  </a:cubicBezTo>
                  <a:cubicBezTo>
                    <a:pt x="3739621" y="1787525"/>
                    <a:pt x="3818467" y="1761596"/>
                    <a:pt x="3902075" y="1727200"/>
                  </a:cubicBezTo>
                  <a:cubicBezTo>
                    <a:pt x="3985683" y="1692804"/>
                    <a:pt x="4081992" y="1648354"/>
                    <a:pt x="4168775" y="1600200"/>
                  </a:cubicBezTo>
                  <a:cubicBezTo>
                    <a:pt x="4255558" y="1552046"/>
                    <a:pt x="4348692" y="1490662"/>
                    <a:pt x="4422775" y="1438275"/>
                  </a:cubicBezTo>
                  <a:cubicBezTo>
                    <a:pt x="4496858" y="1385888"/>
                    <a:pt x="4545542" y="1345142"/>
                    <a:pt x="4613275" y="1285875"/>
                  </a:cubicBezTo>
                  <a:cubicBezTo>
                    <a:pt x="4681008" y="1226608"/>
                    <a:pt x="4756150" y="1157287"/>
                    <a:pt x="4829175" y="1082675"/>
                  </a:cubicBezTo>
                  <a:cubicBezTo>
                    <a:pt x="4902200" y="1008062"/>
                    <a:pt x="4990571" y="906992"/>
                    <a:pt x="5051425" y="838200"/>
                  </a:cubicBezTo>
                  <a:cubicBezTo>
                    <a:pt x="5112279" y="769408"/>
                    <a:pt x="5142971" y="732367"/>
                    <a:pt x="5194300" y="669925"/>
                  </a:cubicBezTo>
                  <a:cubicBezTo>
                    <a:pt x="5245629" y="607483"/>
                    <a:pt x="5299075" y="544512"/>
                    <a:pt x="5359400" y="463550"/>
                  </a:cubicBezTo>
                  <a:cubicBezTo>
                    <a:pt x="5419725" y="382587"/>
                    <a:pt x="5504392" y="261408"/>
                    <a:pt x="5556250" y="184150"/>
                  </a:cubicBezTo>
                  <a:cubicBezTo>
                    <a:pt x="5608108" y="106892"/>
                    <a:pt x="5639329" y="53446"/>
                    <a:pt x="5670550" y="0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DB0B33-D748-BEA9-CFB8-5390F0A8E480}"/>
                </a:ext>
              </a:extLst>
            </p:cNvPr>
            <p:cNvSpPr/>
            <p:nvPr/>
          </p:nvSpPr>
          <p:spPr>
            <a:xfrm>
              <a:off x="9242082" y="5301518"/>
              <a:ext cx="1761983" cy="425000"/>
            </a:xfrm>
            <a:custGeom>
              <a:avLst/>
              <a:gdLst>
                <a:gd name="connsiteX0" fmla="*/ 0 w 1794934"/>
                <a:gd name="connsiteY0" fmla="*/ 292100 h 425000"/>
                <a:gd name="connsiteX1" fmla="*/ 169334 w 1794934"/>
                <a:gd name="connsiteY1" fmla="*/ 309034 h 425000"/>
                <a:gd name="connsiteX2" fmla="*/ 338667 w 1794934"/>
                <a:gd name="connsiteY2" fmla="*/ 364067 h 425000"/>
                <a:gd name="connsiteX3" fmla="*/ 512234 w 1794934"/>
                <a:gd name="connsiteY3" fmla="*/ 406400 h 425000"/>
                <a:gd name="connsiteX4" fmla="*/ 719667 w 1794934"/>
                <a:gd name="connsiteY4" fmla="*/ 423334 h 425000"/>
                <a:gd name="connsiteX5" fmla="*/ 889000 w 1794934"/>
                <a:gd name="connsiteY5" fmla="*/ 419100 h 425000"/>
                <a:gd name="connsiteX6" fmla="*/ 1138767 w 1794934"/>
                <a:gd name="connsiteY6" fmla="*/ 376767 h 425000"/>
                <a:gd name="connsiteX7" fmla="*/ 1388534 w 1794934"/>
                <a:gd name="connsiteY7" fmla="*/ 270934 h 425000"/>
                <a:gd name="connsiteX8" fmla="*/ 1617134 w 1794934"/>
                <a:gd name="connsiteY8" fmla="*/ 139700 h 425000"/>
                <a:gd name="connsiteX9" fmla="*/ 1794934 w 1794934"/>
                <a:gd name="connsiteY9" fmla="*/ 0 h 425000"/>
                <a:gd name="connsiteX0" fmla="*/ 0 w 1721385"/>
                <a:gd name="connsiteY0" fmla="*/ 299629 h 425000"/>
                <a:gd name="connsiteX1" fmla="*/ 95785 w 1721385"/>
                <a:gd name="connsiteY1" fmla="*/ 309034 h 425000"/>
                <a:gd name="connsiteX2" fmla="*/ 265118 w 1721385"/>
                <a:gd name="connsiteY2" fmla="*/ 364067 h 425000"/>
                <a:gd name="connsiteX3" fmla="*/ 438685 w 1721385"/>
                <a:gd name="connsiteY3" fmla="*/ 406400 h 425000"/>
                <a:gd name="connsiteX4" fmla="*/ 646118 w 1721385"/>
                <a:gd name="connsiteY4" fmla="*/ 423334 h 425000"/>
                <a:gd name="connsiteX5" fmla="*/ 815451 w 1721385"/>
                <a:gd name="connsiteY5" fmla="*/ 419100 h 425000"/>
                <a:gd name="connsiteX6" fmla="*/ 1065218 w 1721385"/>
                <a:gd name="connsiteY6" fmla="*/ 376767 h 425000"/>
                <a:gd name="connsiteX7" fmla="*/ 1314985 w 1721385"/>
                <a:gd name="connsiteY7" fmla="*/ 270934 h 425000"/>
                <a:gd name="connsiteX8" fmla="*/ 1543585 w 1721385"/>
                <a:gd name="connsiteY8" fmla="*/ 139700 h 425000"/>
                <a:gd name="connsiteX9" fmla="*/ 1721385 w 1721385"/>
                <a:gd name="connsiteY9" fmla="*/ 0 h 42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1385" h="425000">
                  <a:moveTo>
                    <a:pt x="0" y="299629"/>
                  </a:moveTo>
                  <a:cubicBezTo>
                    <a:pt x="56445" y="302099"/>
                    <a:pt x="51599" y="298294"/>
                    <a:pt x="95785" y="309034"/>
                  </a:cubicBezTo>
                  <a:cubicBezTo>
                    <a:pt x="139971" y="319774"/>
                    <a:pt x="207968" y="347839"/>
                    <a:pt x="265118" y="364067"/>
                  </a:cubicBezTo>
                  <a:cubicBezTo>
                    <a:pt x="322268" y="380295"/>
                    <a:pt x="375185" y="396522"/>
                    <a:pt x="438685" y="406400"/>
                  </a:cubicBezTo>
                  <a:cubicBezTo>
                    <a:pt x="502185" y="416278"/>
                    <a:pt x="583324" y="421217"/>
                    <a:pt x="646118" y="423334"/>
                  </a:cubicBezTo>
                  <a:cubicBezTo>
                    <a:pt x="708912" y="425451"/>
                    <a:pt x="745601" y="426861"/>
                    <a:pt x="815451" y="419100"/>
                  </a:cubicBezTo>
                  <a:cubicBezTo>
                    <a:pt x="885301" y="411339"/>
                    <a:pt x="981962" y="401461"/>
                    <a:pt x="1065218" y="376767"/>
                  </a:cubicBezTo>
                  <a:cubicBezTo>
                    <a:pt x="1148474" y="352073"/>
                    <a:pt x="1235257" y="310445"/>
                    <a:pt x="1314985" y="270934"/>
                  </a:cubicBezTo>
                  <a:cubicBezTo>
                    <a:pt x="1394713" y="231423"/>
                    <a:pt x="1475852" y="184856"/>
                    <a:pt x="1543585" y="139700"/>
                  </a:cubicBezTo>
                  <a:cubicBezTo>
                    <a:pt x="1611318" y="94544"/>
                    <a:pt x="1666351" y="47272"/>
                    <a:pt x="1721385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9B4497-727C-0F5D-FF2B-B94413C4C6E7}"/>
                </a:ext>
              </a:extLst>
            </p:cNvPr>
            <p:cNvSpPr/>
            <p:nvPr/>
          </p:nvSpPr>
          <p:spPr>
            <a:xfrm>
              <a:off x="11001366" y="4856576"/>
              <a:ext cx="426137" cy="441232"/>
            </a:xfrm>
            <a:custGeom>
              <a:avLst/>
              <a:gdLst>
                <a:gd name="connsiteX0" fmla="*/ 0 w 670560"/>
                <a:gd name="connsiteY0" fmla="*/ 746760 h 746760"/>
                <a:gd name="connsiteX1" fmla="*/ 213360 w 670560"/>
                <a:gd name="connsiteY1" fmla="*/ 548640 h 746760"/>
                <a:gd name="connsiteX2" fmla="*/ 480060 w 670560"/>
                <a:gd name="connsiteY2" fmla="*/ 243840 h 746760"/>
                <a:gd name="connsiteX3" fmla="*/ 670560 w 670560"/>
                <a:gd name="connsiteY3" fmla="*/ 0 h 746760"/>
                <a:gd name="connsiteX0" fmla="*/ 0 w 498581"/>
                <a:gd name="connsiteY0" fmla="*/ 524822 h 524822"/>
                <a:gd name="connsiteX1" fmla="*/ 213360 w 498581"/>
                <a:gd name="connsiteY1" fmla="*/ 326702 h 524822"/>
                <a:gd name="connsiteX2" fmla="*/ 480060 w 498581"/>
                <a:gd name="connsiteY2" fmla="*/ 21902 h 524822"/>
                <a:gd name="connsiteX3" fmla="*/ 426137 w 498581"/>
                <a:gd name="connsiteY3" fmla="*/ 83590 h 524822"/>
                <a:gd name="connsiteX0" fmla="*/ 0 w 426137"/>
                <a:gd name="connsiteY0" fmla="*/ 441232 h 441232"/>
                <a:gd name="connsiteX1" fmla="*/ 213360 w 426137"/>
                <a:gd name="connsiteY1" fmla="*/ 243112 h 441232"/>
                <a:gd name="connsiteX2" fmla="*/ 426137 w 426137"/>
                <a:gd name="connsiteY2" fmla="*/ 0 h 44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137" h="441232">
                  <a:moveTo>
                    <a:pt x="0" y="441232"/>
                  </a:moveTo>
                  <a:cubicBezTo>
                    <a:pt x="66675" y="384082"/>
                    <a:pt x="142337" y="316651"/>
                    <a:pt x="213360" y="243112"/>
                  </a:cubicBezTo>
                  <a:cubicBezTo>
                    <a:pt x="284383" y="169573"/>
                    <a:pt x="381809" y="50648"/>
                    <a:pt x="426137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A642304-CCCD-06BF-5147-5CDE7D6201A8}"/>
                </a:ext>
              </a:extLst>
            </p:cNvPr>
            <p:cNvSpPr/>
            <p:nvPr/>
          </p:nvSpPr>
          <p:spPr>
            <a:xfrm>
              <a:off x="9297576" y="4506591"/>
              <a:ext cx="1504361" cy="912315"/>
            </a:xfrm>
            <a:custGeom>
              <a:avLst/>
              <a:gdLst>
                <a:gd name="connsiteX0" fmla="*/ 10473 w 1871023"/>
                <a:gd name="connsiteY0" fmla="*/ 1149350 h 1175482"/>
                <a:gd name="connsiteX1" fmla="*/ 73973 w 1871023"/>
                <a:gd name="connsiteY1" fmla="*/ 1162050 h 1175482"/>
                <a:gd name="connsiteX2" fmla="*/ 562923 w 1871023"/>
                <a:gd name="connsiteY2" fmla="*/ 984250 h 1175482"/>
                <a:gd name="connsiteX3" fmla="*/ 1216973 w 1871023"/>
                <a:gd name="connsiteY3" fmla="*/ 571500 h 1175482"/>
                <a:gd name="connsiteX4" fmla="*/ 1871023 w 1871023"/>
                <a:gd name="connsiteY4" fmla="*/ 0 h 1175482"/>
                <a:gd name="connsiteX0" fmla="*/ 0 w 1797050"/>
                <a:gd name="connsiteY0" fmla="*/ 1162050 h 1162050"/>
                <a:gd name="connsiteX1" fmla="*/ 488950 w 1797050"/>
                <a:gd name="connsiteY1" fmla="*/ 984250 h 1162050"/>
                <a:gd name="connsiteX2" fmla="*/ 1143000 w 1797050"/>
                <a:gd name="connsiteY2" fmla="*/ 571500 h 1162050"/>
                <a:gd name="connsiteX3" fmla="*/ 1797050 w 1797050"/>
                <a:gd name="connsiteY3" fmla="*/ 0 h 1162050"/>
                <a:gd name="connsiteX0" fmla="*/ 0 w 1766936"/>
                <a:gd name="connsiteY0" fmla="*/ 1177107 h 1177107"/>
                <a:gd name="connsiteX1" fmla="*/ 458836 w 1766936"/>
                <a:gd name="connsiteY1" fmla="*/ 984250 h 1177107"/>
                <a:gd name="connsiteX2" fmla="*/ 1112886 w 1766936"/>
                <a:gd name="connsiteY2" fmla="*/ 571500 h 1177107"/>
                <a:gd name="connsiteX3" fmla="*/ 1766936 w 1766936"/>
                <a:gd name="connsiteY3" fmla="*/ 0 h 1177107"/>
                <a:gd name="connsiteX0" fmla="*/ 0 w 1789521"/>
                <a:gd name="connsiteY0" fmla="*/ 1177107 h 1177107"/>
                <a:gd name="connsiteX1" fmla="*/ 481421 w 1789521"/>
                <a:gd name="connsiteY1" fmla="*/ 984250 h 1177107"/>
                <a:gd name="connsiteX2" fmla="*/ 1135471 w 1789521"/>
                <a:gd name="connsiteY2" fmla="*/ 571500 h 1177107"/>
                <a:gd name="connsiteX3" fmla="*/ 1789521 w 1789521"/>
                <a:gd name="connsiteY3" fmla="*/ 0 h 1177107"/>
                <a:gd name="connsiteX0" fmla="*/ 0 w 1504361"/>
                <a:gd name="connsiteY0" fmla="*/ 912316 h 912316"/>
                <a:gd name="connsiteX1" fmla="*/ 481421 w 1504361"/>
                <a:gd name="connsiteY1" fmla="*/ 719459 h 912316"/>
                <a:gd name="connsiteX2" fmla="*/ 1135471 w 1504361"/>
                <a:gd name="connsiteY2" fmla="*/ 306709 h 912316"/>
                <a:gd name="connsiteX3" fmla="*/ 1504361 w 1504361"/>
                <a:gd name="connsiteY3" fmla="*/ 0 h 91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361" h="912316">
                  <a:moveTo>
                    <a:pt x="0" y="912316"/>
                  </a:moveTo>
                  <a:cubicBezTo>
                    <a:pt x="92075" y="884799"/>
                    <a:pt x="292176" y="820393"/>
                    <a:pt x="481421" y="719459"/>
                  </a:cubicBezTo>
                  <a:cubicBezTo>
                    <a:pt x="670666" y="618525"/>
                    <a:pt x="917454" y="470751"/>
                    <a:pt x="1135471" y="306709"/>
                  </a:cubicBezTo>
                  <a:cubicBezTo>
                    <a:pt x="1353488" y="142667"/>
                    <a:pt x="1286344" y="203729"/>
                    <a:pt x="1504361" y="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D5A354-C1CE-610D-6FD7-341FB1F7E6F2}"/>
                  </a:ext>
                </a:extLst>
              </p:cNvPr>
              <p:cNvSpPr txBox="1"/>
              <p:nvPr/>
            </p:nvSpPr>
            <p:spPr>
              <a:xfrm>
                <a:off x="5017995" y="6213534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D5A354-C1CE-610D-6FD7-341FB1F7E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995" y="6213534"/>
                <a:ext cx="289566" cy="369332"/>
              </a:xfrm>
              <a:prstGeom prst="rect">
                <a:avLst/>
              </a:prstGeom>
              <a:blipFill>
                <a:blip r:embed="rId3"/>
                <a:stretch>
                  <a:fillRect l="-20833" r="-1875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D8D16139-1794-F687-08D1-B539415B4600}"/>
              </a:ext>
            </a:extLst>
          </p:cNvPr>
          <p:cNvSpPr/>
          <p:nvPr/>
        </p:nvSpPr>
        <p:spPr>
          <a:xfrm>
            <a:off x="4516863" y="4752070"/>
            <a:ext cx="188632" cy="1886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D2A797-477C-1D4C-10DF-30CE93390D32}"/>
              </a:ext>
            </a:extLst>
          </p:cNvPr>
          <p:cNvSpPr/>
          <p:nvPr/>
        </p:nvSpPr>
        <p:spPr>
          <a:xfrm>
            <a:off x="3940262" y="4410233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B14302-6979-EE05-2AD5-AEABE75DB4B4}"/>
              </a:ext>
            </a:extLst>
          </p:cNvPr>
          <p:cNvSpPr txBox="1"/>
          <p:nvPr/>
        </p:nvSpPr>
        <p:spPr>
          <a:xfrm>
            <a:off x="1862286" y="4523331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 trajectory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C25B24-DAD0-430F-86BE-2DD58F5FF0A1}"/>
              </a:ext>
            </a:extLst>
          </p:cNvPr>
          <p:cNvSpPr txBox="1"/>
          <p:nvPr/>
        </p:nvSpPr>
        <p:spPr>
          <a:xfrm>
            <a:off x="1609196" y="5693611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Aux. trajectory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0B83EC-024E-2D4A-247B-9885F9AF1C6E}"/>
              </a:ext>
            </a:extLst>
          </p:cNvPr>
          <p:cNvSpPr txBox="1"/>
          <p:nvPr/>
        </p:nvSpPr>
        <p:spPr>
          <a:xfrm>
            <a:off x="646981" y="245508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Case II. The real trajectory encounters the turning point.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6D042B-EC9D-5C7D-30B6-39E82BD18E78}"/>
              </a:ext>
            </a:extLst>
          </p:cNvPr>
          <p:cNvCxnSpPr>
            <a:cxnSpLocks/>
          </p:cNvCxnSpPr>
          <p:nvPr/>
        </p:nvCxnSpPr>
        <p:spPr>
          <a:xfrm>
            <a:off x="758456" y="4504549"/>
            <a:ext cx="425953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325D63-9F84-6424-2699-9D831518DF6B}"/>
                  </a:ext>
                </a:extLst>
              </p:cNvPr>
              <p:cNvSpPr txBox="1"/>
              <p:nvPr/>
            </p:nvSpPr>
            <p:spPr>
              <a:xfrm>
                <a:off x="2689943" y="4047027"/>
                <a:ext cx="611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325D63-9F84-6424-2699-9D831518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43" y="4047027"/>
                <a:ext cx="611386" cy="369332"/>
              </a:xfrm>
              <a:prstGeom prst="rect">
                <a:avLst/>
              </a:prstGeom>
              <a:blipFill>
                <a:blip r:embed="rId4"/>
                <a:stretch>
                  <a:fillRect l="-9901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31C3DC5-0D6B-F250-0B5D-8810D9ACCFCB}"/>
              </a:ext>
            </a:extLst>
          </p:cNvPr>
          <p:cNvSpPr txBox="1"/>
          <p:nvPr/>
        </p:nvSpPr>
        <p:spPr>
          <a:xfrm>
            <a:off x="5534890" y="2929444"/>
            <a:ext cx="644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this case, the auxiliary trajectory would experience abrupt momentum reversal, which could cause a wrong decoherence correction.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5D6819-B756-2679-A53A-68729D565BD3}"/>
              </a:ext>
            </a:extLst>
          </p:cNvPr>
          <p:cNvSpPr txBox="1"/>
          <p:nvPr/>
        </p:nvSpPr>
        <p:spPr>
          <a:xfrm>
            <a:off x="5534890" y="4060109"/>
            <a:ext cx="644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Here, one can </a:t>
            </a:r>
            <a:r>
              <a:rPr lang="en-US">
                <a:solidFill>
                  <a:srgbClr val="7030A0"/>
                </a:solidFill>
              </a:rPr>
              <a:t>collapse</a:t>
            </a:r>
            <a:r>
              <a:rPr lang="en-US"/>
              <a:t> the state to the active state. The criterion for the turning point is based on the BCSH turning point descriptor.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60F0A9-BEFC-5C20-6004-98F420D3A568}"/>
              </a:ext>
            </a:extLst>
          </p:cNvPr>
          <p:cNvSpPr/>
          <p:nvPr/>
        </p:nvSpPr>
        <p:spPr>
          <a:xfrm>
            <a:off x="3820982" y="5782807"/>
            <a:ext cx="250883" cy="555510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3C197AD-7CAA-D8FD-98A8-550C7B734784}"/>
              </a:ext>
            </a:extLst>
          </p:cNvPr>
          <p:cNvSpPr/>
          <p:nvPr/>
        </p:nvSpPr>
        <p:spPr>
          <a:xfrm flipH="1">
            <a:off x="4071865" y="5782807"/>
            <a:ext cx="250883" cy="555510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46FDF82-9F62-405C-517B-4BC2C4D3BFF9}"/>
              </a:ext>
            </a:extLst>
          </p:cNvPr>
          <p:cNvSpPr/>
          <p:nvPr/>
        </p:nvSpPr>
        <p:spPr>
          <a:xfrm>
            <a:off x="4408918" y="5990694"/>
            <a:ext cx="211786" cy="353001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6F942E8-F356-0D74-5D17-CB2CD0AFDF21}"/>
              </a:ext>
            </a:extLst>
          </p:cNvPr>
          <p:cNvSpPr/>
          <p:nvPr/>
        </p:nvSpPr>
        <p:spPr>
          <a:xfrm flipH="1">
            <a:off x="4620704" y="5990694"/>
            <a:ext cx="211786" cy="353001"/>
          </a:xfrm>
          <a:custGeom>
            <a:avLst/>
            <a:gdLst>
              <a:gd name="connsiteX0" fmla="*/ 2997200 w 2997200"/>
              <a:gd name="connsiteY0" fmla="*/ 0 h 4597400"/>
              <a:gd name="connsiteX1" fmla="*/ 2851150 w 2997200"/>
              <a:gd name="connsiteY1" fmla="*/ 50800 h 4597400"/>
              <a:gd name="connsiteX2" fmla="*/ 2698750 w 2997200"/>
              <a:gd name="connsiteY2" fmla="*/ 266700 h 4597400"/>
              <a:gd name="connsiteX3" fmla="*/ 2641600 w 2997200"/>
              <a:gd name="connsiteY3" fmla="*/ 387350 h 4597400"/>
              <a:gd name="connsiteX4" fmla="*/ 2571750 w 2997200"/>
              <a:gd name="connsiteY4" fmla="*/ 552450 h 4597400"/>
              <a:gd name="connsiteX5" fmla="*/ 2514600 w 2997200"/>
              <a:gd name="connsiteY5" fmla="*/ 698500 h 4597400"/>
              <a:gd name="connsiteX6" fmla="*/ 2432050 w 2997200"/>
              <a:gd name="connsiteY6" fmla="*/ 927100 h 4597400"/>
              <a:gd name="connsiteX7" fmla="*/ 2374900 w 2997200"/>
              <a:gd name="connsiteY7" fmla="*/ 1123950 h 4597400"/>
              <a:gd name="connsiteX8" fmla="*/ 2311400 w 2997200"/>
              <a:gd name="connsiteY8" fmla="*/ 1308100 h 4597400"/>
              <a:gd name="connsiteX9" fmla="*/ 2260600 w 2997200"/>
              <a:gd name="connsiteY9" fmla="*/ 1485900 h 4597400"/>
              <a:gd name="connsiteX10" fmla="*/ 2209800 w 2997200"/>
              <a:gd name="connsiteY10" fmla="*/ 1657350 h 4597400"/>
              <a:gd name="connsiteX11" fmla="*/ 2165350 w 2997200"/>
              <a:gd name="connsiteY11" fmla="*/ 1809750 h 4597400"/>
              <a:gd name="connsiteX12" fmla="*/ 2114550 w 2997200"/>
              <a:gd name="connsiteY12" fmla="*/ 1987550 h 4597400"/>
              <a:gd name="connsiteX13" fmla="*/ 2044700 w 2997200"/>
              <a:gd name="connsiteY13" fmla="*/ 2203450 h 4597400"/>
              <a:gd name="connsiteX14" fmla="*/ 1981200 w 2997200"/>
              <a:gd name="connsiteY14" fmla="*/ 2425700 h 4597400"/>
              <a:gd name="connsiteX15" fmla="*/ 1905000 w 2997200"/>
              <a:gd name="connsiteY15" fmla="*/ 2660650 h 4597400"/>
              <a:gd name="connsiteX16" fmla="*/ 1841500 w 2997200"/>
              <a:gd name="connsiteY16" fmla="*/ 2870200 h 4597400"/>
              <a:gd name="connsiteX17" fmla="*/ 1778000 w 2997200"/>
              <a:gd name="connsiteY17" fmla="*/ 3054350 h 4597400"/>
              <a:gd name="connsiteX18" fmla="*/ 1714500 w 2997200"/>
              <a:gd name="connsiteY18" fmla="*/ 3232150 h 4597400"/>
              <a:gd name="connsiteX19" fmla="*/ 1631950 w 2997200"/>
              <a:gd name="connsiteY19" fmla="*/ 3422650 h 4597400"/>
              <a:gd name="connsiteX20" fmla="*/ 1555750 w 2997200"/>
              <a:gd name="connsiteY20" fmla="*/ 3594100 h 4597400"/>
              <a:gd name="connsiteX21" fmla="*/ 1485900 w 2997200"/>
              <a:gd name="connsiteY21" fmla="*/ 3740150 h 4597400"/>
              <a:gd name="connsiteX22" fmla="*/ 1416050 w 2997200"/>
              <a:gd name="connsiteY22" fmla="*/ 3860800 h 4597400"/>
              <a:gd name="connsiteX23" fmla="*/ 1339850 w 2997200"/>
              <a:gd name="connsiteY23" fmla="*/ 3981450 h 4597400"/>
              <a:gd name="connsiteX24" fmla="*/ 1270000 w 2997200"/>
              <a:gd name="connsiteY24" fmla="*/ 4089400 h 4597400"/>
              <a:gd name="connsiteX25" fmla="*/ 1181100 w 2997200"/>
              <a:gd name="connsiteY25" fmla="*/ 4184650 h 4597400"/>
              <a:gd name="connsiteX26" fmla="*/ 1104900 w 2997200"/>
              <a:gd name="connsiteY26" fmla="*/ 4267200 h 4597400"/>
              <a:gd name="connsiteX27" fmla="*/ 1003300 w 2997200"/>
              <a:gd name="connsiteY27" fmla="*/ 4349750 h 4597400"/>
              <a:gd name="connsiteX28" fmla="*/ 857250 w 2997200"/>
              <a:gd name="connsiteY28" fmla="*/ 4432300 h 4597400"/>
              <a:gd name="connsiteX29" fmla="*/ 673100 w 2997200"/>
              <a:gd name="connsiteY29" fmla="*/ 4514850 h 4597400"/>
              <a:gd name="connsiteX30" fmla="*/ 508000 w 2997200"/>
              <a:gd name="connsiteY30" fmla="*/ 4552950 h 4597400"/>
              <a:gd name="connsiteX31" fmla="*/ 247650 w 2997200"/>
              <a:gd name="connsiteY31" fmla="*/ 4584700 h 4597400"/>
              <a:gd name="connsiteX32" fmla="*/ 0 w 2997200"/>
              <a:gd name="connsiteY32" fmla="*/ 45974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97200" h="4597400">
                <a:moveTo>
                  <a:pt x="2997200" y="0"/>
                </a:moveTo>
                <a:cubicBezTo>
                  <a:pt x="2949046" y="3175"/>
                  <a:pt x="2900892" y="6350"/>
                  <a:pt x="2851150" y="50800"/>
                </a:cubicBezTo>
                <a:cubicBezTo>
                  <a:pt x="2801408" y="95250"/>
                  <a:pt x="2733675" y="210608"/>
                  <a:pt x="2698750" y="266700"/>
                </a:cubicBezTo>
                <a:cubicBezTo>
                  <a:pt x="2663825" y="322792"/>
                  <a:pt x="2662767" y="339725"/>
                  <a:pt x="2641600" y="387350"/>
                </a:cubicBezTo>
                <a:cubicBezTo>
                  <a:pt x="2620433" y="434975"/>
                  <a:pt x="2592917" y="500592"/>
                  <a:pt x="2571750" y="552450"/>
                </a:cubicBezTo>
                <a:cubicBezTo>
                  <a:pt x="2550583" y="604308"/>
                  <a:pt x="2537883" y="636058"/>
                  <a:pt x="2514600" y="698500"/>
                </a:cubicBezTo>
                <a:cubicBezTo>
                  <a:pt x="2491317" y="760942"/>
                  <a:pt x="2455333" y="856192"/>
                  <a:pt x="2432050" y="927100"/>
                </a:cubicBezTo>
                <a:cubicBezTo>
                  <a:pt x="2408767" y="998008"/>
                  <a:pt x="2395008" y="1060450"/>
                  <a:pt x="2374900" y="1123950"/>
                </a:cubicBezTo>
                <a:cubicBezTo>
                  <a:pt x="2354792" y="1187450"/>
                  <a:pt x="2330450" y="1247775"/>
                  <a:pt x="2311400" y="1308100"/>
                </a:cubicBezTo>
                <a:cubicBezTo>
                  <a:pt x="2292350" y="1368425"/>
                  <a:pt x="2277533" y="1427692"/>
                  <a:pt x="2260600" y="1485900"/>
                </a:cubicBezTo>
                <a:cubicBezTo>
                  <a:pt x="2243667" y="1544108"/>
                  <a:pt x="2225675" y="1603375"/>
                  <a:pt x="2209800" y="1657350"/>
                </a:cubicBezTo>
                <a:cubicBezTo>
                  <a:pt x="2193925" y="1711325"/>
                  <a:pt x="2181225" y="1754717"/>
                  <a:pt x="2165350" y="1809750"/>
                </a:cubicBezTo>
                <a:cubicBezTo>
                  <a:pt x="2149475" y="1864783"/>
                  <a:pt x="2134658" y="1921933"/>
                  <a:pt x="2114550" y="1987550"/>
                </a:cubicBezTo>
                <a:cubicBezTo>
                  <a:pt x="2094442" y="2053167"/>
                  <a:pt x="2066925" y="2130425"/>
                  <a:pt x="2044700" y="2203450"/>
                </a:cubicBezTo>
                <a:cubicBezTo>
                  <a:pt x="2022475" y="2276475"/>
                  <a:pt x="2004483" y="2349500"/>
                  <a:pt x="1981200" y="2425700"/>
                </a:cubicBezTo>
                <a:cubicBezTo>
                  <a:pt x="1957917" y="2501900"/>
                  <a:pt x="1928283" y="2586567"/>
                  <a:pt x="1905000" y="2660650"/>
                </a:cubicBezTo>
                <a:cubicBezTo>
                  <a:pt x="1881717" y="2734733"/>
                  <a:pt x="1862667" y="2804583"/>
                  <a:pt x="1841500" y="2870200"/>
                </a:cubicBezTo>
                <a:cubicBezTo>
                  <a:pt x="1820333" y="2935817"/>
                  <a:pt x="1799167" y="2994025"/>
                  <a:pt x="1778000" y="3054350"/>
                </a:cubicBezTo>
                <a:cubicBezTo>
                  <a:pt x="1756833" y="3114675"/>
                  <a:pt x="1738842" y="3170767"/>
                  <a:pt x="1714500" y="3232150"/>
                </a:cubicBezTo>
                <a:cubicBezTo>
                  <a:pt x="1690158" y="3293533"/>
                  <a:pt x="1658408" y="3362325"/>
                  <a:pt x="1631950" y="3422650"/>
                </a:cubicBezTo>
                <a:cubicBezTo>
                  <a:pt x="1605492" y="3482975"/>
                  <a:pt x="1580092" y="3541183"/>
                  <a:pt x="1555750" y="3594100"/>
                </a:cubicBezTo>
                <a:cubicBezTo>
                  <a:pt x="1531408" y="3647017"/>
                  <a:pt x="1509183" y="3695700"/>
                  <a:pt x="1485900" y="3740150"/>
                </a:cubicBezTo>
                <a:cubicBezTo>
                  <a:pt x="1462617" y="3784600"/>
                  <a:pt x="1440392" y="3820583"/>
                  <a:pt x="1416050" y="3860800"/>
                </a:cubicBezTo>
                <a:cubicBezTo>
                  <a:pt x="1391708" y="3901017"/>
                  <a:pt x="1364192" y="3943350"/>
                  <a:pt x="1339850" y="3981450"/>
                </a:cubicBezTo>
                <a:cubicBezTo>
                  <a:pt x="1315508" y="4019550"/>
                  <a:pt x="1296458" y="4055533"/>
                  <a:pt x="1270000" y="4089400"/>
                </a:cubicBezTo>
                <a:cubicBezTo>
                  <a:pt x="1243542" y="4123267"/>
                  <a:pt x="1181100" y="4184650"/>
                  <a:pt x="1181100" y="4184650"/>
                </a:cubicBezTo>
                <a:cubicBezTo>
                  <a:pt x="1153583" y="4214283"/>
                  <a:pt x="1134533" y="4239683"/>
                  <a:pt x="1104900" y="4267200"/>
                </a:cubicBezTo>
                <a:cubicBezTo>
                  <a:pt x="1075267" y="4294717"/>
                  <a:pt x="1044575" y="4322233"/>
                  <a:pt x="1003300" y="4349750"/>
                </a:cubicBezTo>
                <a:cubicBezTo>
                  <a:pt x="962025" y="4377267"/>
                  <a:pt x="912283" y="4404783"/>
                  <a:pt x="857250" y="4432300"/>
                </a:cubicBezTo>
                <a:cubicBezTo>
                  <a:pt x="802217" y="4459817"/>
                  <a:pt x="731308" y="4494742"/>
                  <a:pt x="673100" y="4514850"/>
                </a:cubicBezTo>
                <a:cubicBezTo>
                  <a:pt x="614892" y="4534958"/>
                  <a:pt x="578908" y="4541308"/>
                  <a:pt x="508000" y="4552950"/>
                </a:cubicBezTo>
                <a:cubicBezTo>
                  <a:pt x="437092" y="4564592"/>
                  <a:pt x="332317" y="4577292"/>
                  <a:pt x="247650" y="4584700"/>
                </a:cubicBezTo>
                <a:cubicBezTo>
                  <a:pt x="162983" y="4592108"/>
                  <a:pt x="81491" y="4594754"/>
                  <a:pt x="0" y="459740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80FB15-3500-16F4-8143-8BCE90BCB4B1}"/>
              </a:ext>
            </a:extLst>
          </p:cNvPr>
          <p:cNvCxnSpPr/>
          <p:nvPr/>
        </p:nvCxnSpPr>
        <p:spPr>
          <a:xfrm flipH="1">
            <a:off x="3551130" y="6001901"/>
            <a:ext cx="352425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59A852-2374-938C-87C3-B925AF7446D5}"/>
              </a:ext>
            </a:extLst>
          </p:cNvPr>
          <p:cNvCxnSpPr>
            <a:cxnSpLocks/>
          </p:cNvCxnSpPr>
          <p:nvPr/>
        </p:nvCxnSpPr>
        <p:spPr>
          <a:xfrm>
            <a:off x="4757584" y="6060562"/>
            <a:ext cx="35219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B47EC3-A7BA-BC25-FC09-0AD5E3E3E279}"/>
              </a:ext>
            </a:extLst>
          </p:cNvPr>
          <p:cNvSpPr txBox="1"/>
          <p:nvPr/>
        </p:nvSpPr>
        <p:spPr>
          <a:xfrm>
            <a:off x="8708517" y="6302217"/>
            <a:ext cx="3542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Ha, J.-K.; Min, S. K.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2022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156</a:t>
            </a:r>
            <a:r>
              <a:rPr lang="en-US" sz="1200">
                <a:effectLst/>
              </a:rPr>
              <a:t> (17), 174109.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2079AA-45C6-7FF0-B63C-C42C86A402C6}"/>
              </a:ext>
            </a:extLst>
          </p:cNvPr>
          <p:cNvSpPr txBox="1"/>
          <p:nvPr/>
        </p:nvSpPr>
        <p:spPr>
          <a:xfrm>
            <a:off x="8977506" y="6562976"/>
            <a:ext cx="33098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Xu, J.; Wang, L.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2019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150</a:t>
            </a:r>
            <a:r>
              <a:rPr lang="en-US" sz="1200">
                <a:effectLst/>
              </a:rPr>
              <a:t> (16), 164101.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041BD-D34D-8ADA-64A8-E02630590E38}"/>
                  </a:ext>
                </a:extLst>
              </p:cNvPr>
              <p:cNvSpPr txBox="1"/>
              <p:nvPr/>
            </p:nvSpPr>
            <p:spPr>
              <a:xfrm>
                <a:off x="5469647" y="5373487"/>
                <a:ext cx="67223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000"/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000"/>
                  <a:t> </a:t>
                </a:r>
                <a:r>
                  <a:rPr lang="en-US" sz="2000" i="1"/>
                  <a:t>turning point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041BD-D34D-8ADA-64A8-E0263059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47" y="5373487"/>
                <a:ext cx="6722353" cy="307777"/>
              </a:xfrm>
              <a:prstGeom prst="rect">
                <a:avLst/>
              </a:prstGeom>
              <a:blipFill>
                <a:blip r:embed="rId5"/>
                <a:stretch>
                  <a:fillRect l="-1269" t="-27451" r="-1360" b="-4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583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4051-E315-911F-EDA1-BF474DB7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624C-BCA5-B627-C882-A9D97A26B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Independent-trajectory MQC approach based on TSH</a:t>
            </a:r>
          </a:p>
          <a:p>
            <a:pPr lvl="1"/>
            <a:r>
              <a:rPr lang="en-US"/>
              <a:t>Proper description of multiple crossing in the </a:t>
            </a:r>
            <a:r>
              <a:rPr lang="en-US" err="1"/>
              <a:t>NaI</a:t>
            </a:r>
            <a:r>
              <a:rPr lang="en-US"/>
              <a:t> pump-probe experiment modeling</a:t>
            </a:r>
          </a:p>
          <a:p>
            <a:pPr lvl="1"/>
            <a:r>
              <a:rPr lang="en-US"/>
              <a:t>Excited-state dynamics of CH</a:t>
            </a:r>
            <a:r>
              <a:rPr lang="en-US" baseline="-25000"/>
              <a:t>2</a:t>
            </a:r>
            <a:r>
              <a:rPr lang="en-US"/>
              <a:t>NH</a:t>
            </a:r>
            <a:r>
              <a:rPr lang="en-US" baseline="-25000"/>
              <a:t>2</a:t>
            </a:r>
            <a:r>
              <a:rPr lang="en-US" baseline="30000"/>
              <a:t>+</a:t>
            </a:r>
            <a:r>
              <a:rPr lang="en-US"/>
              <a:t> at ambient temperature (S</a:t>
            </a:r>
            <a:r>
              <a:rPr lang="en-US" baseline="-25000"/>
              <a:t>2</a:t>
            </a:r>
            <a:r>
              <a:rPr lang="en-US" baseline="30000"/>
              <a:t> </a:t>
            </a:r>
            <a:r>
              <a:rPr lang="en-US"/>
              <a:t>→ S</a:t>
            </a:r>
            <a:r>
              <a:rPr lang="en-US" baseline="-25000"/>
              <a:t>1</a:t>
            </a:r>
            <a:r>
              <a:rPr lang="en-US"/>
              <a:t> → S</a:t>
            </a:r>
            <a:r>
              <a:rPr lang="en-US" baseline="-25000"/>
              <a:t>0</a:t>
            </a:r>
            <a:r>
              <a:rPr lang="en-US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6C3B0-7DDC-4323-1220-A424E6781F71}"/>
              </a:ext>
            </a:extLst>
          </p:cNvPr>
          <p:cNvSpPr txBox="1"/>
          <p:nvPr/>
        </p:nvSpPr>
        <p:spPr>
          <a:xfrm>
            <a:off x="7905750" y="6554406"/>
            <a:ext cx="436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Ha, J.-K.; Lee, I. S.; Min, S. K.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JPCL.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b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2018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i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20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(5), 1097–1104.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B68F8-EB90-4D54-C057-4A5A124FB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" y="2712088"/>
            <a:ext cx="6027180" cy="369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592F8-B048-C18E-4527-6BCF12AD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16" y="2712088"/>
            <a:ext cx="5911093" cy="3697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CF1FC-9BB4-B767-55EB-417CC02FC1F4}"/>
              </a:ext>
            </a:extLst>
          </p:cNvPr>
          <p:cNvSpPr txBox="1"/>
          <p:nvPr/>
        </p:nvSpPr>
        <p:spPr>
          <a:xfrm>
            <a:off x="2266950" y="230505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NaI</a:t>
            </a:r>
            <a:r>
              <a:rPr lang="en-US"/>
              <a:t> Hamiltonian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DAC771-612C-97E2-817A-6A7B8982620E}"/>
              </a:ext>
            </a:extLst>
          </p:cNvPr>
          <p:cNvCxnSpPr/>
          <p:nvPr/>
        </p:nvCxnSpPr>
        <p:spPr>
          <a:xfrm flipH="1">
            <a:off x="976441" y="4050591"/>
            <a:ext cx="35242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0EC250-8127-5D5A-716D-BBCE874ADE86}"/>
              </a:ext>
            </a:extLst>
          </p:cNvPr>
          <p:cNvCxnSpPr>
            <a:cxnSpLocks/>
          </p:cNvCxnSpPr>
          <p:nvPr/>
        </p:nvCxnSpPr>
        <p:spPr>
          <a:xfrm>
            <a:off x="1455630" y="4050591"/>
            <a:ext cx="3731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72A855-1A62-2221-B0A9-06A9E7A7F3C7}"/>
              </a:ext>
            </a:extLst>
          </p:cNvPr>
          <p:cNvSpPr txBox="1"/>
          <p:nvPr/>
        </p:nvSpPr>
        <p:spPr>
          <a:xfrm>
            <a:off x="454162" y="384091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err="1"/>
              <a:t>bnd</a:t>
            </a:r>
            <a:r>
              <a:rPr lang="en-US" sz="1600" i="1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EA90A-A675-5E62-E9FD-327CCC6EC3B1}"/>
              </a:ext>
            </a:extLst>
          </p:cNvPr>
          <p:cNvSpPr txBox="1"/>
          <p:nvPr/>
        </p:nvSpPr>
        <p:spPr>
          <a:xfrm>
            <a:off x="1828800" y="384091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err="1"/>
              <a:t>dissoc</a:t>
            </a:r>
            <a:r>
              <a:rPr lang="en-US" sz="1600" i="1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9F8C4-56A0-64EF-2CD0-72F3899EC9FC}"/>
              </a:ext>
            </a:extLst>
          </p:cNvPr>
          <p:cNvSpPr txBox="1"/>
          <p:nvPr/>
        </p:nvSpPr>
        <p:spPr>
          <a:xfrm>
            <a:off x="7839075" y="2312432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Photochemistry of CH</a:t>
            </a:r>
            <a:r>
              <a:rPr lang="en-US" baseline="-25000"/>
              <a:t>2</a:t>
            </a:r>
            <a:r>
              <a:rPr lang="en-US"/>
              <a:t>NH</a:t>
            </a:r>
            <a:r>
              <a:rPr lang="en-US" baseline="-25000"/>
              <a:t>2</a:t>
            </a:r>
            <a:r>
              <a:rPr lang="en-US" baseline="300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4712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1D4C-5DD1-02AA-9060-C541BEC1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0B598-283E-5400-32EF-804CDED36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to the molecular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CF572-8F1B-9CC3-DB4B-F148A1B91ECE}"/>
              </a:ext>
            </a:extLst>
          </p:cNvPr>
          <p:cNvSpPr txBox="1"/>
          <p:nvPr/>
        </p:nvSpPr>
        <p:spPr>
          <a:xfrm>
            <a:off x="6829425" y="6571476"/>
            <a:ext cx="5448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Filatov, M.; </a:t>
            </a:r>
            <a:r>
              <a:rPr lang="en-US" sz="1200" err="1">
                <a:effectLst/>
              </a:rPr>
              <a:t>Paolino</a:t>
            </a:r>
            <a:r>
              <a:rPr lang="en-US" sz="1200">
                <a:effectLst/>
              </a:rPr>
              <a:t>, M.; Min, S. K.; Kim, K. S. </a:t>
            </a:r>
            <a:r>
              <a:rPr lang="en-US" sz="1200" i="1">
                <a:effectLst/>
              </a:rPr>
              <a:t>JPCL.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2018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9</a:t>
            </a:r>
            <a:r>
              <a:rPr lang="en-US" sz="1200">
                <a:effectLst/>
              </a:rPr>
              <a:t> (17), 4995–5001.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4322A-1ABA-1AF9-CA47-2BFF55F8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3175"/>
            <a:ext cx="4121641" cy="4176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10748F-3809-61CD-14B1-76404D735D52}"/>
              </a:ext>
            </a:extLst>
          </p:cNvPr>
          <p:cNvSpPr txBox="1"/>
          <p:nvPr/>
        </p:nvSpPr>
        <p:spPr>
          <a:xfrm>
            <a:off x="1028700" y="1586025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Photoisomerization of molecular rotors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98C03-0B81-ACAF-1BBB-60C4CB86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6256"/>
            <a:ext cx="5325937" cy="49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6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potential energy surfaces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mixed quantum-classical methods, nuclear and electronic degrees of freedom (DOF) are described separately: electrons are treated as quantum particles, and nuclei are approximated to classical particles.</a:t>
            </a:r>
          </a:p>
          <a:p>
            <a:endParaRPr lang="en-US" dirty="0"/>
          </a:p>
          <a:p>
            <a:r>
              <a:rPr lang="en-US" dirty="0"/>
              <a:t>The simplest form of the MQC approach is the Born-Oppenheimer molecular dynamics (BOMD) – molecular dynamics on the single potential energy surface (PES).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D1DA4F-35AB-20C9-562B-B215DBD968AE}"/>
              </a:ext>
            </a:extLst>
          </p:cNvPr>
          <p:cNvCxnSpPr/>
          <p:nvPr/>
        </p:nvCxnSpPr>
        <p:spPr>
          <a:xfrm>
            <a:off x="1082390" y="6472697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5DF8B0-7ACD-F41E-EEE1-4FDF432D48F4}"/>
                  </a:ext>
                </a:extLst>
              </p:cNvPr>
              <p:cNvSpPr txBox="1"/>
              <p:nvPr/>
            </p:nvSpPr>
            <p:spPr>
              <a:xfrm>
                <a:off x="5635897" y="6318808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5DF8B0-7ACD-F41E-EEE1-4FDF432D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97" y="6318808"/>
                <a:ext cx="230832" cy="307777"/>
              </a:xfrm>
              <a:prstGeom prst="rect">
                <a:avLst/>
              </a:prstGeom>
              <a:blipFill>
                <a:blip r:embed="rId2"/>
                <a:stretch>
                  <a:fillRect l="-29730" r="-27027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9F93E9B-A697-EBC0-A48C-A985521DCC07}"/>
              </a:ext>
            </a:extLst>
          </p:cNvPr>
          <p:cNvGrpSpPr/>
          <p:nvPr/>
        </p:nvGrpSpPr>
        <p:grpSpPr>
          <a:xfrm>
            <a:off x="2921795" y="5615361"/>
            <a:ext cx="875270" cy="821849"/>
            <a:chOff x="3022600" y="1130300"/>
            <a:chExt cx="5994400" cy="4597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0D6D42-EE31-16BB-7491-FDDC3CF34D2E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F8A2B-3095-E620-9975-BF486FED9D29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6D175B4-CF61-5A84-1378-53C2412C4D29}"/>
              </a:ext>
            </a:extLst>
          </p:cNvPr>
          <p:cNvSpPr/>
          <p:nvPr/>
        </p:nvSpPr>
        <p:spPr>
          <a:xfrm>
            <a:off x="1772358" y="3465515"/>
            <a:ext cx="3306848" cy="1888375"/>
          </a:xfrm>
          <a:custGeom>
            <a:avLst/>
            <a:gdLst>
              <a:gd name="connsiteX0" fmla="*/ 0 w 2012907"/>
              <a:gd name="connsiteY0" fmla="*/ 6136 h 1454449"/>
              <a:gd name="connsiteX1" fmla="*/ 975769 w 2012907"/>
              <a:gd name="connsiteY1" fmla="*/ 1454448 h 1454449"/>
              <a:gd name="connsiteX2" fmla="*/ 2012907 w 2012907"/>
              <a:gd name="connsiteY2" fmla="*/ 0 h 145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2907" h="1454449">
                <a:moveTo>
                  <a:pt x="0" y="6136"/>
                </a:moveTo>
                <a:cubicBezTo>
                  <a:pt x="320142" y="730803"/>
                  <a:pt x="640285" y="1455471"/>
                  <a:pt x="975769" y="1454448"/>
                </a:cubicBezTo>
                <a:cubicBezTo>
                  <a:pt x="1311253" y="1453425"/>
                  <a:pt x="1662080" y="726712"/>
                  <a:pt x="2012907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985DF99-0BEC-98B6-FA62-DE94147C4A21}"/>
              </a:ext>
            </a:extLst>
          </p:cNvPr>
          <p:cNvSpPr/>
          <p:nvPr/>
        </p:nvSpPr>
        <p:spPr>
          <a:xfrm>
            <a:off x="3332260" y="5270447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FEAD04-BF04-B900-289A-17065E32BE65}"/>
                  </a:ext>
                </a:extLst>
              </p:cNvPr>
              <p:cNvSpPr txBox="1"/>
              <p:nvPr/>
            </p:nvSpPr>
            <p:spPr>
              <a:xfrm>
                <a:off x="2129005" y="5722342"/>
                <a:ext cx="966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CFEAD04-BF04-B900-289A-17065E32B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005" y="5722342"/>
                <a:ext cx="966162" cy="276999"/>
              </a:xfrm>
              <a:prstGeom prst="rect">
                <a:avLst/>
              </a:prstGeom>
              <a:blipFill>
                <a:blip r:embed="rId3"/>
                <a:stretch>
                  <a:fillRect t="-2222" r="-2516"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E23457ED-499D-E009-75D5-194FBB59AFB3}"/>
              </a:ext>
            </a:extLst>
          </p:cNvPr>
          <p:cNvSpPr/>
          <p:nvPr/>
        </p:nvSpPr>
        <p:spPr>
          <a:xfrm>
            <a:off x="3253492" y="5260744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988168D-947D-0003-FCE7-8F21123AFC14}"/>
              </a:ext>
            </a:extLst>
          </p:cNvPr>
          <p:cNvSpPr/>
          <p:nvPr/>
        </p:nvSpPr>
        <p:spPr>
          <a:xfrm>
            <a:off x="3165129" y="5231063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FAF362B-3C6C-AD94-A1F2-A8322EE505A8}"/>
              </a:ext>
            </a:extLst>
          </p:cNvPr>
          <p:cNvSpPr/>
          <p:nvPr/>
        </p:nvSpPr>
        <p:spPr>
          <a:xfrm>
            <a:off x="3411028" y="5253482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98AF8AB-593B-6A8E-EB75-749B47735974}"/>
              </a:ext>
            </a:extLst>
          </p:cNvPr>
          <p:cNvSpPr/>
          <p:nvPr/>
        </p:nvSpPr>
        <p:spPr>
          <a:xfrm>
            <a:off x="3500399" y="5231063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11F57CA-CBD8-3CAF-3ACF-3CA40B7BADCB}"/>
              </a:ext>
            </a:extLst>
          </p:cNvPr>
          <p:cNvSpPr/>
          <p:nvPr/>
        </p:nvSpPr>
        <p:spPr>
          <a:xfrm>
            <a:off x="3578159" y="5195680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8037022-0DBE-5FE3-C6AC-53F5EB22881E}"/>
              </a:ext>
            </a:extLst>
          </p:cNvPr>
          <p:cNvSpPr/>
          <p:nvPr/>
        </p:nvSpPr>
        <p:spPr>
          <a:xfrm>
            <a:off x="3649351" y="5156296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081FF8B-F305-8575-F625-F9C78A953A59}"/>
              </a:ext>
            </a:extLst>
          </p:cNvPr>
          <p:cNvSpPr/>
          <p:nvPr/>
        </p:nvSpPr>
        <p:spPr>
          <a:xfrm>
            <a:off x="3716637" y="5110836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F12F714-EC3F-E6BC-A06F-28DD4565E930}"/>
              </a:ext>
            </a:extLst>
          </p:cNvPr>
          <p:cNvSpPr/>
          <p:nvPr/>
        </p:nvSpPr>
        <p:spPr>
          <a:xfrm>
            <a:off x="3776347" y="5058895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438E32A-BBD1-8758-62D3-3677858E4881}"/>
              </a:ext>
            </a:extLst>
          </p:cNvPr>
          <p:cNvSpPr/>
          <p:nvPr/>
        </p:nvSpPr>
        <p:spPr>
          <a:xfrm>
            <a:off x="3846380" y="5001768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35D1C69-A7EE-B1BA-8105-9657A2118D4E}"/>
              </a:ext>
            </a:extLst>
          </p:cNvPr>
          <p:cNvSpPr/>
          <p:nvPr/>
        </p:nvSpPr>
        <p:spPr>
          <a:xfrm>
            <a:off x="3093987" y="5195576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254BF9D-6D9C-161E-97CC-5BCEA14EEAF5}"/>
              </a:ext>
            </a:extLst>
          </p:cNvPr>
          <p:cNvSpPr/>
          <p:nvPr/>
        </p:nvSpPr>
        <p:spPr>
          <a:xfrm>
            <a:off x="3015169" y="5148110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C235795-AF2F-41DA-6FC2-C1E6D8CDAE75}"/>
              </a:ext>
            </a:extLst>
          </p:cNvPr>
          <p:cNvSpPr/>
          <p:nvPr/>
        </p:nvSpPr>
        <p:spPr>
          <a:xfrm>
            <a:off x="2942015" y="5098279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BB82D31-F275-0F99-0E14-1B63F302E623}"/>
              </a:ext>
            </a:extLst>
          </p:cNvPr>
          <p:cNvSpPr/>
          <p:nvPr/>
        </p:nvSpPr>
        <p:spPr>
          <a:xfrm>
            <a:off x="2880252" y="5041152"/>
            <a:ext cx="78768" cy="78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B62F689-5373-02C5-B63D-11FBF7A798F2}"/>
                  </a:ext>
                </a:extLst>
              </p14:cNvPr>
              <p14:cNvContentPartPr/>
              <p14:nvPr/>
            </p14:nvContentPartPr>
            <p14:xfrm>
              <a:off x="2878703" y="4895604"/>
              <a:ext cx="894600" cy="245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B62F689-5373-02C5-B63D-11FBF7A798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0703" y="4877604"/>
                <a:ext cx="9302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473532C-F5B7-BAF2-C0B6-CA325408EC7E}"/>
                  </a:ext>
                </a:extLst>
              </p14:cNvPr>
              <p14:cNvContentPartPr/>
              <p14:nvPr/>
            </p14:nvContentPartPr>
            <p14:xfrm>
              <a:off x="3501143" y="4854924"/>
              <a:ext cx="93600" cy="161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473532C-F5B7-BAF2-C0B6-CA325408EC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3143" y="4836964"/>
                <a:ext cx="129240" cy="197201"/>
              </a:xfrm>
              <a:prstGeom prst="rect">
                <a:avLst/>
              </a:prstGeom>
            </p:spPr>
          </p:pic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7904F342-6947-2639-02F5-4BDD96A96A58}"/>
              </a:ext>
            </a:extLst>
          </p:cNvPr>
          <p:cNvSpPr txBox="1"/>
          <p:nvPr/>
        </p:nvSpPr>
        <p:spPr>
          <a:xfrm>
            <a:off x="6016966" y="3414211"/>
            <a:ext cx="5712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The classical ensemble of the particle reflects on the quantum nuclear distribution.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246A0E9-18F3-6971-B4E3-C718BCA046FC}"/>
                  </a:ext>
                </a:extLst>
              </p:cNvPr>
              <p:cNvSpPr txBox="1"/>
              <p:nvPr/>
            </p:nvSpPr>
            <p:spPr>
              <a:xfrm>
                <a:off x="6626064" y="4339845"/>
                <a:ext cx="430768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246A0E9-18F3-6971-B4E3-C718BCA0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64" y="4339845"/>
                <a:ext cx="4307682" cy="369332"/>
              </a:xfrm>
              <a:prstGeom prst="rect">
                <a:avLst/>
              </a:prstGeom>
              <a:blipFill>
                <a:blip r:embed="rId8"/>
                <a:stretch>
                  <a:fillRect r="-566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4DC85D7-B712-7816-79C6-539912FF4F2A}"/>
                  </a:ext>
                </a:extLst>
              </p:cNvPr>
              <p:cNvSpPr txBox="1"/>
              <p:nvPr/>
            </p:nvSpPr>
            <p:spPr>
              <a:xfrm>
                <a:off x="6950094" y="5098279"/>
                <a:ext cx="2886752" cy="3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4DC85D7-B712-7816-79C6-539912FF4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94" y="5098279"/>
                <a:ext cx="2886752" cy="380873"/>
              </a:xfrm>
              <a:prstGeom prst="rect">
                <a:avLst/>
              </a:prstGeom>
              <a:blipFill>
                <a:blip r:embed="rId9"/>
                <a:stretch>
                  <a:fillRect l="-2110" t="-14286" r="-3586" b="-34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1888C07-E8CA-E6E4-AC0D-31A0BE8F4873}"/>
                  </a:ext>
                </a:extLst>
              </p:cNvPr>
              <p:cNvSpPr txBox="1"/>
              <p:nvPr/>
            </p:nvSpPr>
            <p:spPr>
              <a:xfrm>
                <a:off x="6266857" y="5119915"/>
                <a:ext cx="85469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60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1888C07-E8CA-E6E4-AC0D-31A0BE8F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857" y="5119915"/>
                <a:ext cx="854690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C03D749-ADA2-A371-5EEE-9D44F96FCAD3}"/>
                  </a:ext>
                </a:extLst>
              </p:cNvPr>
              <p:cNvSpPr txBox="1"/>
              <p:nvPr/>
            </p:nvSpPr>
            <p:spPr>
              <a:xfrm>
                <a:off x="6950094" y="5819138"/>
                <a:ext cx="47333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𝐵𝑂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C03D749-ADA2-A371-5EEE-9D44F96FC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94" y="5819138"/>
                <a:ext cx="4733347" cy="369332"/>
              </a:xfrm>
              <a:prstGeom prst="rect">
                <a:avLst/>
              </a:prstGeom>
              <a:blipFill>
                <a:blip r:embed="rId11"/>
                <a:stretch>
                  <a:fillRect l="-1030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329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A7B6-3E03-8E96-DF6B-E96AA729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hopping based on XF (SHXF)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F6C6-8348-B8D0-1F63-5BB10E0C3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More works…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8685F-9AB2-FF16-B286-F2B24065EE6C}"/>
              </a:ext>
            </a:extLst>
          </p:cNvPr>
          <p:cNvSpPr txBox="1"/>
          <p:nvPr/>
        </p:nvSpPr>
        <p:spPr>
          <a:xfrm>
            <a:off x="742950" y="1527021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Study on multistate crossing through the LVC model of an uracil cation with SHXF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4FAAB-171A-44EA-C0C5-5902DE7D433D}"/>
              </a:ext>
            </a:extLst>
          </p:cNvPr>
          <p:cNvSpPr txBox="1"/>
          <p:nvPr/>
        </p:nvSpPr>
        <p:spPr>
          <a:xfrm>
            <a:off x="6791325" y="1527021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Overall review of the independent-trajectory XF methods including SHXF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C0C1E-F962-770C-87C8-719CDFA2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173353"/>
            <a:ext cx="4403770" cy="4217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61660-393A-C08D-6218-D013F448B231}"/>
              </a:ext>
            </a:extLst>
          </p:cNvPr>
          <p:cNvSpPr txBox="1"/>
          <p:nvPr/>
        </p:nvSpPr>
        <p:spPr>
          <a:xfrm>
            <a:off x="6572250" y="6322209"/>
            <a:ext cx="5648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effectLst/>
              </a:rPr>
              <a:t>Vindel</a:t>
            </a:r>
            <a:r>
              <a:rPr lang="en-US" sz="1200">
                <a:effectLst/>
              </a:rPr>
              <a:t>-Zandbergen, P.; </a:t>
            </a:r>
            <a:r>
              <a:rPr lang="en-US" sz="1200" err="1">
                <a:effectLst/>
              </a:rPr>
              <a:t>Matsika</a:t>
            </a:r>
            <a:r>
              <a:rPr lang="en-US" sz="1200">
                <a:effectLst/>
              </a:rPr>
              <a:t>, S.; Maitra, N. T. </a:t>
            </a:r>
            <a:r>
              <a:rPr lang="en-US" sz="1200" i="1">
                <a:effectLst/>
              </a:rPr>
              <a:t>JPCL.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2022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13</a:t>
            </a:r>
            <a:r>
              <a:rPr lang="en-US" sz="1200">
                <a:effectLst/>
              </a:rPr>
              <a:t> (7), 1785–1790.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CF987-B1D9-D1C6-7EA1-B7A7C7445F16}"/>
              </a:ext>
            </a:extLst>
          </p:cNvPr>
          <p:cNvSpPr txBox="1"/>
          <p:nvPr/>
        </p:nvSpPr>
        <p:spPr>
          <a:xfrm>
            <a:off x="8229600" y="6571702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Han, D.; </a:t>
            </a:r>
            <a:r>
              <a:rPr lang="en-US" sz="1200" dirty="0" err="1">
                <a:effectLst/>
              </a:rPr>
              <a:t>Akimov</a:t>
            </a:r>
            <a:r>
              <a:rPr lang="en-US" sz="1200" dirty="0">
                <a:effectLst/>
              </a:rPr>
              <a:t>, A. V. </a:t>
            </a:r>
            <a:r>
              <a:rPr lang="en-US" sz="1200" i="1" dirty="0">
                <a:effectLst/>
              </a:rPr>
              <a:t>JCTC.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2024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20</a:t>
            </a:r>
            <a:r>
              <a:rPr lang="en-US" sz="1200" dirty="0">
                <a:effectLst/>
              </a:rPr>
              <a:t> (12), 5022–5042.</a:t>
            </a: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A61861B7-15CD-A22A-4981-0F82A3857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68" y="2173352"/>
            <a:ext cx="4158732" cy="41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6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D126-744B-688E-27B6-75FDA88E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quantum-classical based on XF (MQCXF)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51402-EE8D-C187-9ABF-7C36A85B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Recovery of the decoherence force in the independent-trajectory XF method</a:t>
            </a:r>
          </a:p>
          <a:p>
            <a:pPr marL="0" indent="0">
              <a:buNone/>
            </a:pPr>
            <a:r>
              <a:rPr lang="en-US"/>
              <a:t>How about employing the decoherence force derived in the CTMQC equations as well in the independent-trajectory level?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However, for more reliable results, the energy conservation of the XF force needs to be addressed.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498D6-D955-C734-405C-B11CAECD7EB3}"/>
              </a:ext>
            </a:extLst>
          </p:cNvPr>
          <p:cNvSpPr txBox="1"/>
          <p:nvPr/>
        </p:nvSpPr>
        <p:spPr>
          <a:xfrm>
            <a:off x="8708517" y="6568917"/>
            <a:ext cx="3616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Ha, J.-K.; Min, S. K.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2022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156</a:t>
            </a:r>
            <a:r>
              <a:rPr lang="en-US" sz="1200">
                <a:effectLst/>
              </a:rPr>
              <a:t> (17), 174109.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B980B2-3B0D-A276-4C72-3D4306446E75}"/>
                  </a:ext>
                </a:extLst>
              </p:cNvPr>
              <p:cNvSpPr txBox="1"/>
              <p:nvPr/>
            </p:nvSpPr>
            <p:spPr>
              <a:xfrm>
                <a:off x="1523338" y="2474443"/>
                <a:ext cx="9145324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B980B2-3B0D-A276-4C72-3D4306446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338" y="2474443"/>
                <a:ext cx="9145324" cy="954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E3F02-CD83-4F49-4C34-81BFD76AEA71}"/>
                  </a:ext>
                </a:extLst>
              </p:cNvPr>
              <p:cNvSpPr txBox="1"/>
              <p:nvPr/>
            </p:nvSpPr>
            <p:spPr>
              <a:xfrm>
                <a:off x="1590013" y="3629025"/>
                <a:ext cx="7839737" cy="1895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E3F02-CD83-4F49-4C34-81BFD76AE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013" y="3629025"/>
                <a:ext cx="7839737" cy="1895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175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D126-744B-688E-27B6-75FDA88E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quantum-classical based on XF (MQCXF)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51402-EE8D-C187-9ABF-7C36A85B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Modified phase gradient calculation</a:t>
            </a:r>
          </a:p>
          <a:p>
            <a:pPr marL="0" indent="0">
              <a:buNone/>
            </a:pPr>
            <a:r>
              <a:rPr lang="en-US"/>
              <a:t>For the energy conservation, the modified phase gradient is utilized in MQCXF.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A0C691-9C50-7BB1-498B-93F22CF86C10}"/>
                  </a:ext>
                </a:extLst>
              </p:cNvPr>
              <p:cNvSpPr txBox="1"/>
              <p:nvPr/>
            </p:nvSpPr>
            <p:spPr>
              <a:xfrm>
                <a:off x="1033552" y="1887035"/>
                <a:ext cx="10124896" cy="2111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  <m:brk m:alnAt="1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1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brk m:alnAt="1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1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limUpp>
                        <m:limUp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A0C691-9C50-7BB1-498B-93F22CF86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52" y="1887035"/>
                <a:ext cx="10124896" cy="2111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433753-4A7D-C858-F37B-EA056FB429B7}"/>
              </a:ext>
            </a:extLst>
          </p:cNvPr>
          <p:cNvSpPr txBox="1"/>
          <p:nvPr/>
        </p:nvSpPr>
        <p:spPr>
          <a:xfrm>
            <a:off x="8708517" y="6578442"/>
            <a:ext cx="3616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Ha, J.-K.; Min, S. K.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2022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156</a:t>
            </a:r>
            <a:r>
              <a:rPr lang="en-US" sz="1200">
                <a:effectLst/>
              </a:rPr>
              <a:t> (17), 174109.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8E1CEA-0C96-CE3B-324B-9E96D74D6C99}"/>
              </a:ext>
            </a:extLst>
          </p:cNvPr>
          <p:cNvSpPr/>
          <p:nvPr/>
        </p:nvSpPr>
        <p:spPr>
          <a:xfrm>
            <a:off x="1132756" y="4522296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122A8-ED6F-9728-E968-041EB4DB394D}"/>
                  </a:ext>
                </a:extLst>
              </p:cNvPr>
              <p:cNvSpPr txBox="1"/>
              <p:nvPr/>
            </p:nvSpPr>
            <p:spPr>
              <a:xfrm>
                <a:off x="1733061" y="4173483"/>
                <a:ext cx="4696314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122A8-ED6F-9728-E968-041EB4DB3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61" y="4173483"/>
                <a:ext cx="4696314" cy="988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62882FF-54DD-91DA-E825-4B9B41F2FE63}"/>
              </a:ext>
            </a:extLst>
          </p:cNvPr>
          <p:cNvSpPr/>
          <p:nvPr/>
        </p:nvSpPr>
        <p:spPr>
          <a:xfrm>
            <a:off x="6676537" y="4522296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5424BE-D7C7-242B-C987-CCB02D673253}"/>
                  </a:ext>
                </a:extLst>
              </p:cNvPr>
              <p:cNvSpPr txBox="1"/>
              <p:nvPr/>
            </p:nvSpPr>
            <p:spPr>
              <a:xfrm>
                <a:off x="7158048" y="4227472"/>
                <a:ext cx="4000400" cy="880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5424BE-D7C7-242B-C987-CCB02D673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048" y="4227472"/>
                <a:ext cx="4000400" cy="8803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836138-CBB8-4BB1-5AB3-D4AA77549366}"/>
              </a:ext>
            </a:extLst>
          </p:cNvPr>
          <p:cNvSpPr/>
          <p:nvPr/>
        </p:nvSpPr>
        <p:spPr>
          <a:xfrm>
            <a:off x="1151951" y="5715797"/>
            <a:ext cx="349804" cy="290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5C5916-6715-FD81-4259-4F5BF75C55C0}"/>
                  </a:ext>
                </a:extLst>
              </p:cNvPr>
              <p:cNvSpPr txBox="1"/>
              <p:nvPr/>
            </p:nvSpPr>
            <p:spPr>
              <a:xfrm>
                <a:off x="1821321" y="5432707"/>
                <a:ext cx="3626979" cy="856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𝑘𝑖𝑛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5C5916-6715-FD81-4259-4F5BF75C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21" y="5432707"/>
                <a:ext cx="3626979" cy="8568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5CC0FB-8C1A-0A51-AABD-7C1843FF3253}"/>
                  </a:ext>
                </a:extLst>
              </p:cNvPr>
              <p:cNvSpPr txBox="1"/>
              <p:nvPr/>
            </p:nvSpPr>
            <p:spPr>
              <a:xfrm>
                <a:off x="850070" y="6046894"/>
                <a:ext cx="947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5CC0FB-8C1A-0A51-AABD-7C1843FF3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70" y="6046894"/>
                <a:ext cx="947439" cy="307777"/>
              </a:xfrm>
              <a:prstGeom prst="rect">
                <a:avLst/>
              </a:prstGeom>
              <a:blipFill>
                <a:blip r:embed="rId7"/>
                <a:stretch>
                  <a:fillRect l="-2564" b="-1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AB4E858-325E-3111-E288-A56BFEFCCDED}"/>
              </a:ext>
            </a:extLst>
          </p:cNvPr>
          <p:cNvSpPr txBox="1"/>
          <p:nvPr/>
        </p:nvSpPr>
        <p:spPr>
          <a:xfrm>
            <a:off x="5694721" y="5661071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The energy-based phase approximation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29259-E9F9-D099-6547-FE09C29043E5}"/>
              </a:ext>
            </a:extLst>
          </p:cNvPr>
          <p:cNvSpPr/>
          <p:nvPr/>
        </p:nvSpPr>
        <p:spPr>
          <a:xfrm>
            <a:off x="1868945" y="5418420"/>
            <a:ext cx="3474579" cy="8854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43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9198-34D8-149D-758F-33D6EDC1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Time-dependent Gaussian widths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1701-1223-318A-3D22-F56487E5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Time-dependent Gaussian width approximations</a:t>
            </a:r>
          </a:p>
          <a:p>
            <a:pPr marL="0" indent="0">
              <a:buNone/>
            </a:pPr>
            <a:r>
              <a:rPr lang="en-US" sz="1800"/>
              <a:t>It is likely that the nuclear </a:t>
            </a:r>
            <a:r>
              <a:rPr lang="en-US" sz="1800" err="1"/>
              <a:t>wavepacket</a:t>
            </a:r>
            <a:r>
              <a:rPr lang="en-US" sz="1800"/>
              <a:t> width would change during the dynamics. In order to consider those change in the quantum momentum calculation, one may apply the time-dependent width. </a:t>
            </a:r>
          </a:p>
          <a:p>
            <a:pPr lvl="1"/>
            <a:r>
              <a:rPr lang="en-US"/>
              <a:t>Schwartz scheme </a:t>
            </a:r>
            <a:r>
              <a:rPr lang="en-US" sz="1200"/>
              <a:t>[Bedard-Hearn, M. J.; Larsen, R. E.; Schwartz, B. J. </a:t>
            </a:r>
            <a:r>
              <a:rPr lang="en-US" sz="1200" i="1"/>
              <a:t>JCP.</a:t>
            </a:r>
            <a:r>
              <a:rPr lang="en-US" sz="1200"/>
              <a:t> </a:t>
            </a:r>
            <a:r>
              <a:rPr lang="en-US" sz="1200" b="1"/>
              <a:t>2005</a:t>
            </a:r>
            <a:r>
              <a:rPr lang="en-US" sz="1200"/>
              <a:t>, 123 (23), 234106.]</a:t>
            </a:r>
          </a:p>
          <a:p>
            <a:pPr marL="230188" lvl="1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lvl="1"/>
            <a:r>
              <a:rPr lang="en-US" err="1"/>
              <a:t>Subotnik</a:t>
            </a:r>
            <a:r>
              <a:rPr lang="en-US"/>
              <a:t> scheme </a:t>
            </a:r>
            <a:r>
              <a:rPr lang="en-US" sz="1200"/>
              <a:t>[</a:t>
            </a:r>
            <a:r>
              <a:rPr lang="en-US" sz="1200" err="1"/>
              <a:t>Subotnik</a:t>
            </a:r>
            <a:r>
              <a:rPr lang="en-US" sz="1200"/>
              <a:t>, J. E. </a:t>
            </a:r>
            <a:r>
              <a:rPr lang="en-US" sz="1200" i="1"/>
              <a:t>JPCA.</a:t>
            </a:r>
            <a:r>
              <a:rPr lang="en-US" sz="1200"/>
              <a:t> </a:t>
            </a:r>
            <a:r>
              <a:rPr lang="en-US" sz="1200" b="1"/>
              <a:t>2011</a:t>
            </a:r>
            <a:r>
              <a:rPr lang="en-US" sz="1200"/>
              <a:t>, 115 (44), 12083–12096.]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40EA-9714-4EBC-2C22-FAB58F47094F}"/>
              </a:ext>
            </a:extLst>
          </p:cNvPr>
          <p:cNvSpPr txBox="1"/>
          <p:nvPr/>
        </p:nvSpPr>
        <p:spPr>
          <a:xfrm>
            <a:off x="8708517" y="6397467"/>
            <a:ext cx="3616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Ha, J.-K.; Min, S. K.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2022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156</a:t>
            </a:r>
            <a:r>
              <a:rPr lang="en-US" sz="1200">
                <a:effectLst/>
              </a:rPr>
              <a:t> (17), 174109.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5D1FA-A2FB-D70D-2564-4E7A690DC6DD}"/>
              </a:ext>
            </a:extLst>
          </p:cNvPr>
          <p:cNvSpPr txBox="1"/>
          <p:nvPr/>
        </p:nvSpPr>
        <p:spPr>
          <a:xfrm>
            <a:off x="8291513" y="6608733"/>
            <a:ext cx="399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Han, D.; </a:t>
            </a:r>
            <a:r>
              <a:rPr lang="en-US" sz="1200" err="1">
                <a:effectLst/>
              </a:rPr>
              <a:t>Akimov</a:t>
            </a:r>
            <a:r>
              <a:rPr lang="en-US" sz="1200">
                <a:effectLst/>
              </a:rPr>
              <a:t>, A. V. </a:t>
            </a:r>
            <a:r>
              <a:rPr lang="en-US" sz="1200" i="1">
                <a:effectLst/>
              </a:rPr>
              <a:t>JCTC.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2024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20</a:t>
            </a:r>
            <a:r>
              <a:rPr lang="en-US" sz="1200">
                <a:effectLst/>
              </a:rPr>
              <a:t> (12), 5022–5042.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559C4-3C5F-15BF-71ED-CA51FB6DEB99}"/>
                  </a:ext>
                </a:extLst>
              </p:cNvPr>
              <p:cNvSpPr txBox="1"/>
              <p:nvPr/>
            </p:nvSpPr>
            <p:spPr>
              <a:xfrm>
                <a:off x="2667000" y="2832448"/>
                <a:ext cx="6311792" cy="910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Bohr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Bohr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559C4-3C5F-15BF-71ED-CA51FB6DE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832448"/>
                <a:ext cx="6311792" cy="910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6F51A5-49FB-D7BE-2243-E6BA8E43A8BE}"/>
                  </a:ext>
                </a:extLst>
              </p:cNvPr>
              <p:cNvSpPr txBox="1"/>
              <p:nvPr/>
            </p:nvSpPr>
            <p:spPr>
              <a:xfrm>
                <a:off x="4518709" y="4892460"/>
                <a:ext cx="3154582" cy="81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6F51A5-49FB-D7BE-2243-E6BA8E43A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709" y="4892460"/>
                <a:ext cx="3154582" cy="816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027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1E728-BF75-99D0-8E22-BF4512649BAD}"/>
              </a:ext>
            </a:extLst>
          </p:cNvPr>
          <p:cNvSpPr txBox="1"/>
          <p:nvPr/>
        </p:nvSpPr>
        <p:spPr>
          <a:xfrm>
            <a:off x="1236652" y="3075057"/>
            <a:ext cx="98694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Helvetica" panose="020B0604020202020204" pitchFamily="34" charset="0"/>
                <a:cs typeface="Helvetica" panose="020B0604020202020204" pitchFamily="34" charset="0"/>
              </a:rPr>
              <a:t>Implementation of the XF methods in Libra</a:t>
            </a:r>
          </a:p>
        </p:txBody>
      </p:sp>
    </p:spTree>
    <p:extLst>
      <p:ext uri="{BB962C8B-B14F-4D97-AF65-F5344CB8AC3E}">
        <p14:creationId xmlns:p14="http://schemas.microsoft.com/office/powerpoint/2010/main" val="4277030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872F-71BB-DD7D-D6DE-A70C6F3C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XF methods in Libra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17C1-C291-7A10-5425-1220CFF9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Libra provides SHXF, MQCXF and MFXF (neglect of the XF force in MQCXF).</a:t>
            </a:r>
          </a:p>
          <a:p>
            <a:pPr lvl="1"/>
            <a:r>
              <a:rPr lang="en-US"/>
              <a:t>Phase gradient calculation is computed by the momentum difference in SHXF, and by the energy-based approximation in MQCXF and MFXF.</a:t>
            </a:r>
          </a:p>
          <a:p>
            <a:pPr lvl="1"/>
            <a:endParaRPr lang="en-US"/>
          </a:p>
          <a:p>
            <a:pPr lvl="1"/>
            <a:r>
              <a:rPr lang="en-US"/>
              <a:t>Options for addressing the turning points in the auxiliary propagation such the branching correction and other heuristics.</a:t>
            </a:r>
          </a:p>
          <a:p>
            <a:pPr lvl="1"/>
            <a:endParaRPr lang="en-US"/>
          </a:p>
          <a:p>
            <a:pPr lvl="1"/>
            <a:r>
              <a:rPr lang="en-US"/>
              <a:t>Various Gaussian widths approximations including the DOF-resolved width and td width such as Schwartz and </a:t>
            </a:r>
            <a:r>
              <a:rPr lang="en-US" err="1"/>
              <a:t>Subotnik’s</a:t>
            </a:r>
            <a:r>
              <a:rPr lang="en-US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94699-7943-AA73-3526-D1E5194AB2B5}"/>
              </a:ext>
            </a:extLst>
          </p:cNvPr>
          <p:cNvSpPr txBox="1"/>
          <p:nvPr/>
        </p:nvSpPr>
        <p:spPr>
          <a:xfrm>
            <a:off x="8291513" y="6608733"/>
            <a:ext cx="399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Han, D.; </a:t>
            </a:r>
            <a:r>
              <a:rPr lang="en-US" sz="1200" err="1">
                <a:effectLst/>
              </a:rPr>
              <a:t>Akimov</a:t>
            </a:r>
            <a:r>
              <a:rPr lang="en-US" sz="1200">
                <a:effectLst/>
              </a:rPr>
              <a:t>, A. V. </a:t>
            </a:r>
            <a:r>
              <a:rPr lang="en-US" sz="1200" i="1">
                <a:effectLst/>
              </a:rPr>
              <a:t>JCTC.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2024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20</a:t>
            </a:r>
            <a:r>
              <a:rPr lang="en-US" sz="1200">
                <a:effectLst/>
              </a:rPr>
              <a:t> (12), 5022–5042.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733D1FE-8FBA-5B81-0013-0FDA812D7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080123"/>
                  </p:ext>
                </p:extLst>
              </p:nvPr>
            </p:nvGraphicFramePr>
            <p:xfrm>
              <a:off x="589472" y="4348691"/>
              <a:ext cx="11134723" cy="1752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3915">
                      <a:extLst>
                        <a:ext uri="{9D8B030D-6E8A-4147-A177-3AD203B41FA5}">
                          <a16:colId xmlns:a16="http://schemas.microsoft.com/office/drawing/2014/main" val="3902438552"/>
                        </a:ext>
                      </a:extLst>
                    </a:gridCol>
                    <a:gridCol w="1979809">
                      <a:extLst>
                        <a:ext uri="{9D8B030D-6E8A-4147-A177-3AD203B41FA5}">
                          <a16:colId xmlns:a16="http://schemas.microsoft.com/office/drawing/2014/main" val="904725348"/>
                        </a:ext>
                      </a:extLst>
                    </a:gridCol>
                    <a:gridCol w="1914525">
                      <a:extLst>
                        <a:ext uri="{9D8B030D-6E8A-4147-A177-3AD203B41FA5}">
                          <a16:colId xmlns:a16="http://schemas.microsoft.com/office/drawing/2014/main" val="1372126091"/>
                        </a:ext>
                      </a:extLst>
                    </a:gridCol>
                    <a:gridCol w="3495675">
                      <a:extLst>
                        <a:ext uri="{9D8B030D-6E8A-4147-A177-3AD203B41FA5}">
                          <a16:colId xmlns:a16="http://schemas.microsoft.com/office/drawing/2014/main" val="131735715"/>
                        </a:ext>
                      </a:extLst>
                    </a:gridCol>
                    <a:gridCol w="2590799">
                      <a:extLst>
                        <a:ext uri="{9D8B030D-6E8A-4147-A177-3AD203B41FA5}">
                          <a16:colId xmlns:a16="http://schemas.microsoft.com/office/drawing/2014/main" val="13265173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Method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Electronic EOM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Nuclear force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Velocity rescaling after a hop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Energy conservation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019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950"/>
                        </a:p>
                        <a:p>
                          <a:pPr algn="ctr"/>
                          <a:r>
                            <a:rPr lang="en-US"/>
                            <a:t>SHXF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  <a:p>
                          <a:pPr algn="ctr"/>
                          <a:endParaRPr lang="en-US" sz="1200" b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𝐵𝑂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𝑋𝐹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/>
                        </a:p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Active-state force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/>
                        </a:p>
                        <a:p>
                          <a:pPr algn="ctr"/>
                          <a:r>
                            <a:rPr lang="en-US"/>
                            <a:t>Yes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  <a:p>
                          <a:pPr algn="ctr"/>
                          <a:r>
                            <a:rPr lang="en-US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620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MQCXF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𝑀𝐹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𝑋𝐹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1000"/>
                        </a:p>
                        <a:p>
                          <a:pPr algn="ctr"/>
                          <a:r>
                            <a:rPr lang="en-US"/>
                            <a:t>No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918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MFXF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𝑀𝐹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0404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733D1FE-8FBA-5B81-0013-0FDA812D7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080123"/>
                  </p:ext>
                </p:extLst>
              </p:nvPr>
            </p:nvGraphicFramePr>
            <p:xfrm>
              <a:off x="589472" y="4348691"/>
              <a:ext cx="11134723" cy="1752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3915">
                      <a:extLst>
                        <a:ext uri="{9D8B030D-6E8A-4147-A177-3AD203B41FA5}">
                          <a16:colId xmlns:a16="http://schemas.microsoft.com/office/drawing/2014/main" val="3902438552"/>
                        </a:ext>
                      </a:extLst>
                    </a:gridCol>
                    <a:gridCol w="1979809">
                      <a:extLst>
                        <a:ext uri="{9D8B030D-6E8A-4147-A177-3AD203B41FA5}">
                          <a16:colId xmlns:a16="http://schemas.microsoft.com/office/drawing/2014/main" val="904725348"/>
                        </a:ext>
                      </a:extLst>
                    </a:gridCol>
                    <a:gridCol w="1914525">
                      <a:extLst>
                        <a:ext uri="{9D8B030D-6E8A-4147-A177-3AD203B41FA5}">
                          <a16:colId xmlns:a16="http://schemas.microsoft.com/office/drawing/2014/main" val="1372126091"/>
                        </a:ext>
                      </a:extLst>
                    </a:gridCol>
                    <a:gridCol w="3495675">
                      <a:extLst>
                        <a:ext uri="{9D8B030D-6E8A-4147-A177-3AD203B41FA5}">
                          <a16:colId xmlns:a16="http://schemas.microsoft.com/office/drawing/2014/main" val="131735715"/>
                        </a:ext>
                      </a:extLst>
                    </a:gridCol>
                    <a:gridCol w="2590799">
                      <a:extLst>
                        <a:ext uri="{9D8B030D-6E8A-4147-A177-3AD203B41FA5}">
                          <a16:colId xmlns:a16="http://schemas.microsoft.com/office/drawing/2014/main" val="13265173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Method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Electronic EOM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Nuclear force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Velocity rescaling after a hop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/>
                            <a:t>Energy conservation</a:t>
                          </a:r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701954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950"/>
                        </a:p>
                        <a:p>
                          <a:pPr algn="ctr"/>
                          <a:r>
                            <a:rPr lang="en-US"/>
                            <a:t>SHXF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462" t="-29075" r="-404923" b="-6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Active-state force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/>
                        </a:p>
                        <a:p>
                          <a:pPr algn="ctr"/>
                          <a:r>
                            <a:rPr lang="en-US"/>
                            <a:t>Yes</a:t>
                          </a: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  <a:p>
                          <a:pPr algn="ctr"/>
                          <a:r>
                            <a:rPr lang="en-US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9620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MQCXF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3492" t="-280328" r="-317778" b="-12459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1000"/>
                        </a:p>
                        <a:p>
                          <a:pPr algn="ctr"/>
                          <a:r>
                            <a:rPr lang="en-US"/>
                            <a:t>No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918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MFXF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3492" t="-380328" r="-317778" b="-2459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04046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961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1465-056C-A2DA-DE47-301BB485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XF methods in Libra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F85C-107C-76E5-11CF-4D929B05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Electronic propagation in the local diabatization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E49A2-C453-910C-052B-43A2039141C4}"/>
              </a:ext>
            </a:extLst>
          </p:cNvPr>
          <p:cNvSpPr txBox="1"/>
          <p:nvPr/>
        </p:nvSpPr>
        <p:spPr>
          <a:xfrm>
            <a:off x="8291513" y="6608733"/>
            <a:ext cx="4033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Han, D.; </a:t>
            </a:r>
            <a:r>
              <a:rPr lang="en-US" sz="1200" err="1">
                <a:effectLst/>
              </a:rPr>
              <a:t>Akimov</a:t>
            </a:r>
            <a:r>
              <a:rPr lang="en-US" sz="1200">
                <a:effectLst/>
              </a:rPr>
              <a:t>, A. V. </a:t>
            </a:r>
            <a:r>
              <a:rPr lang="en-US" sz="1200" i="1">
                <a:effectLst/>
              </a:rPr>
              <a:t>JCTC.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2024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20</a:t>
            </a:r>
            <a:r>
              <a:rPr lang="en-US" sz="1200">
                <a:effectLst/>
              </a:rPr>
              <a:t> (12), 5022–5042.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F0357F-5B22-395C-D5FD-0A08F9DD6BFC}"/>
                  </a:ext>
                </a:extLst>
              </p:cNvPr>
              <p:cNvSpPr txBox="1"/>
              <p:nvPr/>
            </p:nvSpPr>
            <p:spPr>
              <a:xfrm>
                <a:off x="1150828" y="1719262"/>
                <a:ext cx="4973926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𝐵𝑂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F0357F-5B22-395C-D5FD-0A08F9DD6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28" y="1719262"/>
                <a:ext cx="4973926" cy="347403"/>
              </a:xfrm>
              <a:prstGeom prst="rect">
                <a:avLst/>
              </a:prstGeom>
              <a:blipFill>
                <a:blip r:embed="rId2"/>
                <a:stretch>
                  <a:fillRect l="-858" t="-1929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4E9F76-9D5D-EB6E-5B65-F01219A107CF}"/>
              </a:ext>
            </a:extLst>
          </p:cNvPr>
          <p:cNvSpPr txBox="1"/>
          <p:nvPr/>
        </p:nvSpPr>
        <p:spPr>
          <a:xfrm>
            <a:off x="7572375" y="115881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Under the XF ansatz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DBB5-6843-18C4-B569-464546CE85A0}"/>
                  </a:ext>
                </a:extLst>
              </p:cNvPr>
              <p:cNvSpPr txBox="1"/>
              <p:nvPr/>
            </p:nvSpPr>
            <p:spPr>
              <a:xfrm>
                <a:off x="7340753" y="1758888"/>
                <a:ext cx="29486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B3DBB5-6843-18C4-B569-464546CE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753" y="1758888"/>
                <a:ext cx="2948628" cy="307777"/>
              </a:xfrm>
              <a:prstGeom prst="rect">
                <a:avLst/>
              </a:prstGeom>
              <a:blipFill>
                <a:blip r:embed="rId3"/>
                <a:stretch>
                  <a:fillRect r="-268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353F9A-17A3-A5C5-3293-64B6181ADC2A}"/>
                  </a:ext>
                </a:extLst>
              </p:cNvPr>
              <p:cNvSpPr txBox="1"/>
              <p:nvPr/>
            </p:nvSpPr>
            <p:spPr>
              <a:xfrm>
                <a:off x="265622" y="2545062"/>
                <a:ext cx="7382790" cy="316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ℏ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𝓟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[|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353F9A-17A3-A5C5-3293-64B6181A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22" y="2545062"/>
                <a:ext cx="7382790" cy="316497"/>
              </a:xfrm>
              <a:prstGeom prst="rect">
                <a:avLst/>
              </a:prstGeom>
              <a:blipFill>
                <a:blip r:embed="rId4"/>
                <a:stretch>
                  <a:fillRect l="-248" t="-23077" r="-743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F306F2-B17A-4B63-3BAC-3472335D66C8}"/>
              </a:ext>
            </a:extLst>
          </p:cNvPr>
          <p:cNvSpPr txBox="1"/>
          <p:nvPr/>
        </p:nvSpPr>
        <p:spPr>
          <a:xfrm>
            <a:off x="7648412" y="2594085"/>
            <a:ext cx="4102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[Han, D.; Ha, J.-K.; Min, </a:t>
            </a:r>
            <a:r>
              <a:rPr lang="en-US" sz="1200" i="1">
                <a:effectLst/>
              </a:rPr>
              <a:t>JCTC.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2023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19</a:t>
            </a:r>
            <a:r>
              <a:rPr lang="en-US" sz="1200">
                <a:effectLst/>
              </a:rPr>
              <a:t> (8), 2186–2197.]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8E4B0F-AB41-8DB3-86E0-7B6E961917A0}"/>
              </a:ext>
            </a:extLst>
          </p:cNvPr>
          <p:cNvSpPr txBox="1"/>
          <p:nvPr/>
        </p:nvSpPr>
        <p:spPr>
          <a:xfrm>
            <a:off x="771525" y="3159779"/>
            <a:ext cx="918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Applying the </a:t>
            </a:r>
            <a:r>
              <a:rPr lang="en-US">
                <a:solidFill>
                  <a:srgbClr val="7030A0"/>
                </a:solidFill>
              </a:rPr>
              <a:t>Trotter splitting</a:t>
            </a:r>
            <a:r>
              <a:rPr lang="en-US"/>
              <a:t> approach within the generalized local diabatization scheme,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F9A51B-AC9B-FB8E-ED6B-F12BDCFB9139}"/>
                  </a:ext>
                </a:extLst>
              </p:cNvPr>
              <p:cNvSpPr txBox="1"/>
              <p:nvPr/>
            </p:nvSpPr>
            <p:spPr>
              <a:xfrm>
                <a:off x="962025" y="3740679"/>
                <a:ext cx="2796471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F9A51B-AC9B-FB8E-ED6B-F12BDCFB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3740679"/>
                <a:ext cx="2796471" cy="6915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0D74F-5A8F-470A-A789-038C868F0112}"/>
                  </a:ext>
                </a:extLst>
              </p:cNvPr>
              <p:cNvSpPr txBox="1"/>
              <p:nvPr/>
            </p:nvSpPr>
            <p:spPr>
              <a:xfrm>
                <a:off x="962024" y="4669948"/>
                <a:ext cx="2054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0D74F-5A8F-470A-A789-038C868F0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4" y="4669948"/>
                <a:ext cx="2054858" cy="307777"/>
              </a:xfrm>
              <a:prstGeom prst="rect">
                <a:avLst/>
              </a:prstGeom>
              <a:blipFill>
                <a:blip r:embed="rId6"/>
                <a:stretch>
                  <a:fillRect l="-2374" r="-2967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19D05A-A383-8876-6F2F-EFB50F40DC95}"/>
                  </a:ext>
                </a:extLst>
              </p:cNvPr>
              <p:cNvSpPr txBox="1"/>
              <p:nvPr/>
            </p:nvSpPr>
            <p:spPr>
              <a:xfrm>
                <a:off x="962024" y="5217198"/>
                <a:ext cx="317529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19D05A-A383-8876-6F2F-EFB50F40D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4" y="5217198"/>
                <a:ext cx="3175293" cy="691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4FF640-ED02-1177-7D0B-D84D27A4B2D6}"/>
                  </a:ext>
                </a:extLst>
              </p:cNvPr>
              <p:cNvSpPr txBox="1"/>
              <p:nvPr/>
            </p:nvSpPr>
            <p:spPr>
              <a:xfrm>
                <a:off x="5363308" y="5167358"/>
                <a:ext cx="441813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𝑋𝐹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4FF640-ED02-1177-7D0B-D84D27A4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8" y="5167358"/>
                <a:ext cx="4418133" cy="6915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4B8E84-27CE-A0E8-678F-04A0C5DFFE32}"/>
                  </a:ext>
                </a:extLst>
              </p:cNvPr>
              <p:cNvSpPr txBox="1"/>
              <p:nvPr/>
            </p:nvSpPr>
            <p:spPr>
              <a:xfrm>
                <a:off x="5363308" y="4216170"/>
                <a:ext cx="5645905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𝐵𝑂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𝐵𝑂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2ℏ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4B8E84-27CE-A0E8-678F-04A0C5DFF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8" y="4216170"/>
                <a:ext cx="5645905" cy="6915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9C5623B-5376-633D-672A-D571F90CFD8D}"/>
              </a:ext>
            </a:extLst>
          </p:cNvPr>
          <p:cNvSpPr/>
          <p:nvPr/>
        </p:nvSpPr>
        <p:spPr>
          <a:xfrm>
            <a:off x="812380" y="3618044"/>
            <a:ext cx="3474579" cy="24779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A40F9-2158-4525-029F-4259A424645D}"/>
              </a:ext>
            </a:extLst>
          </p:cNvPr>
          <p:cNvSpPr txBox="1"/>
          <p:nvPr/>
        </p:nvSpPr>
        <p:spPr>
          <a:xfrm>
            <a:off x="7096125" y="3475547"/>
            <a:ext cx="4630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err="1">
                <a:effectLst/>
              </a:rPr>
              <a:t>Shakiba</a:t>
            </a:r>
            <a:r>
              <a:rPr lang="en-US" sz="1200">
                <a:effectLst/>
              </a:rPr>
              <a:t>, M.; </a:t>
            </a:r>
            <a:r>
              <a:rPr lang="en-US" sz="1200" err="1">
                <a:effectLst/>
              </a:rPr>
              <a:t>Akimov</a:t>
            </a:r>
            <a:r>
              <a:rPr lang="en-US" sz="1200">
                <a:effectLst/>
              </a:rPr>
              <a:t>, A. V. </a:t>
            </a:r>
            <a:r>
              <a:rPr lang="en-US" sz="1200" i="1" err="1">
                <a:effectLst/>
              </a:rPr>
              <a:t>Theor</a:t>
            </a:r>
            <a:r>
              <a:rPr lang="en-US" sz="1200" i="1">
                <a:effectLst/>
              </a:rPr>
              <a:t>. Chem. Acc.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2023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142</a:t>
            </a:r>
            <a:r>
              <a:rPr lang="en-US" sz="1200">
                <a:effectLst/>
              </a:rPr>
              <a:t> (8), 68.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BD04CD-90B1-BF85-2EC0-AD2B01381E72}"/>
              </a:ext>
            </a:extLst>
          </p:cNvPr>
          <p:cNvSpPr txBox="1"/>
          <p:nvPr/>
        </p:nvSpPr>
        <p:spPr>
          <a:xfrm>
            <a:off x="6498407" y="3707531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effectLst/>
              </a:rPr>
              <a:t>Granucci</a:t>
            </a:r>
            <a:r>
              <a:rPr lang="en-US" sz="1200">
                <a:effectLst/>
              </a:rPr>
              <a:t>, G.; Persico, M.; </a:t>
            </a:r>
            <a:r>
              <a:rPr lang="en-US" sz="1200" err="1">
                <a:effectLst/>
              </a:rPr>
              <a:t>Toniolo</a:t>
            </a:r>
            <a:r>
              <a:rPr lang="en-US" sz="1200">
                <a:effectLst/>
              </a:rPr>
              <a:t>, A. </a:t>
            </a:r>
            <a:r>
              <a:rPr lang="en-US" sz="1200" i="1">
                <a:effectLst/>
              </a:rPr>
              <a:t>JCP.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2001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114</a:t>
            </a:r>
            <a:r>
              <a:rPr lang="en-US" sz="1200">
                <a:effectLst/>
              </a:rPr>
              <a:t> (24), 10608–10615.</a:t>
            </a:r>
          </a:p>
        </p:txBody>
      </p:sp>
    </p:spTree>
    <p:extLst>
      <p:ext uri="{BB962C8B-B14F-4D97-AF65-F5344CB8AC3E}">
        <p14:creationId xmlns:p14="http://schemas.microsoft.com/office/powerpoint/2010/main" val="772340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390-878E-CF86-271B-FC047AA4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XF methods in Libra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0EFC9-33DD-6F90-861B-C5545200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Schematics and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B161A-F815-6502-A6FA-D35DE200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4" y="948010"/>
            <a:ext cx="4829175" cy="5909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10B8FA-8BB1-BB29-9677-9A0F69929281}"/>
              </a:ext>
            </a:extLst>
          </p:cNvPr>
          <p:cNvSpPr txBox="1"/>
          <p:nvPr/>
        </p:nvSpPr>
        <p:spPr>
          <a:xfrm>
            <a:off x="8447" y="6554043"/>
            <a:ext cx="399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</a:rPr>
              <a:t>Han, D.; </a:t>
            </a:r>
            <a:r>
              <a:rPr lang="en-US" sz="1200" err="1">
                <a:effectLst/>
              </a:rPr>
              <a:t>Akimov</a:t>
            </a:r>
            <a:r>
              <a:rPr lang="en-US" sz="1200">
                <a:effectLst/>
              </a:rPr>
              <a:t>, A. V. </a:t>
            </a:r>
            <a:r>
              <a:rPr lang="en-US" sz="1200" i="1">
                <a:effectLst/>
              </a:rPr>
              <a:t>JCTC.</a:t>
            </a:r>
            <a:r>
              <a:rPr lang="en-US" sz="1200">
                <a:effectLst/>
              </a:rPr>
              <a:t> </a:t>
            </a:r>
            <a:r>
              <a:rPr lang="en-US" sz="1200" b="1">
                <a:effectLst/>
              </a:rPr>
              <a:t>2024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20</a:t>
            </a:r>
            <a:r>
              <a:rPr lang="en-US" sz="1200">
                <a:effectLst/>
              </a:rPr>
              <a:t> (12), 5022–5042.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A292F-B2C2-0586-23BB-8A5649C1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" y="1453364"/>
            <a:ext cx="7201978" cy="50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9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1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potential energy surfaces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Then how do we set the proper potential energies in the nonadiabatic regime?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D5E09-1061-AEFA-E84D-1AAE77040203}"/>
              </a:ext>
            </a:extLst>
          </p:cNvPr>
          <p:cNvSpPr txBox="1"/>
          <p:nvPr/>
        </p:nvSpPr>
        <p:spPr>
          <a:xfrm>
            <a:off x="2014538" y="1598697"/>
            <a:ext cx="20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Surface hopping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CA7C1-3150-74B1-7DC0-83A34A5F1C68}"/>
              </a:ext>
            </a:extLst>
          </p:cNvPr>
          <p:cNvSpPr txBox="1"/>
          <p:nvPr/>
        </p:nvSpPr>
        <p:spPr>
          <a:xfrm>
            <a:off x="8493924" y="1575823"/>
            <a:ext cx="1314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err="1"/>
              <a:t>Ehrenfest</a:t>
            </a:r>
            <a:endParaRPr lang="en-US" sz="2000" b="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8D88AA5-8346-C0E2-5B3B-5A559E9BF9E1}"/>
              </a:ext>
            </a:extLst>
          </p:cNvPr>
          <p:cNvSpPr/>
          <p:nvPr/>
        </p:nvSpPr>
        <p:spPr>
          <a:xfrm>
            <a:off x="908374" y="2110699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82BD94-575E-61E6-2C0C-790E0C6E5091}"/>
              </a:ext>
            </a:extLst>
          </p:cNvPr>
          <p:cNvSpPr/>
          <p:nvPr/>
        </p:nvSpPr>
        <p:spPr>
          <a:xfrm>
            <a:off x="880677" y="3447782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48D96C-F0E5-056E-E6D7-227B33A1CEB1}"/>
              </a:ext>
            </a:extLst>
          </p:cNvPr>
          <p:cNvCxnSpPr/>
          <p:nvPr/>
        </p:nvCxnSpPr>
        <p:spPr>
          <a:xfrm>
            <a:off x="739487" y="5682175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A1A197-7222-B6E6-9BFF-FE3AD3C212D5}"/>
                  </a:ext>
                </a:extLst>
              </p:cNvPr>
              <p:cNvSpPr txBox="1"/>
              <p:nvPr/>
            </p:nvSpPr>
            <p:spPr>
              <a:xfrm>
                <a:off x="5292994" y="5528286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A1A197-7222-B6E6-9BFF-FE3AD3C21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94" y="5528286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B19429-CA84-1B31-CB49-7F5A88B48EA9}"/>
              </a:ext>
            </a:extLst>
          </p:cNvPr>
          <p:cNvSpPr/>
          <p:nvPr/>
        </p:nvSpPr>
        <p:spPr>
          <a:xfrm>
            <a:off x="6851350" y="2110699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C195279-1207-0B0F-9761-24B2A21279FB}"/>
              </a:ext>
            </a:extLst>
          </p:cNvPr>
          <p:cNvSpPr/>
          <p:nvPr/>
        </p:nvSpPr>
        <p:spPr>
          <a:xfrm>
            <a:off x="6823653" y="3447782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B752AC-482F-6C76-89CF-D653191DA044}"/>
              </a:ext>
            </a:extLst>
          </p:cNvPr>
          <p:cNvCxnSpPr/>
          <p:nvPr/>
        </p:nvCxnSpPr>
        <p:spPr>
          <a:xfrm>
            <a:off x="6682463" y="5682175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02673E-DFA5-4A87-B970-59D19200FF1B}"/>
                  </a:ext>
                </a:extLst>
              </p:cNvPr>
              <p:cNvSpPr txBox="1"/>
              <p:nvPr/>
            </p:nvSpPr>
            <p:spPr>
              <a:xfrm>
                <a:off x="11235970" y="5528286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02673E-DFA5-4A87-B970-59D19200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970" y="5528286"/>
                <a:ext cx="230832" cy="307777"/>
              </a:xfrm>
              <a:prstGeom prst="rect">
                <a:avLst/>
              </a:prstGeom>
              <a:blipFill>
                <a:blip r:embed="rId4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767BB5-99CD-564E-FEAF-447424378166}"/>
              </a:ext>
            </a:extLst>
          </p:cNvPr>
          <p:cNvSpPr/>
          <p:nvPr/>
        </p:nvSpPr>
        <p:spPr>
          <a:xfrm>
            <a:off x="1913467" y="3852594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8F8A3B-409A-ECF0-6C69-406F2A975C2A}"/>
              </a:ext>
            </a:extLst>
          </p:cNvPr>
          <p:cNvSpPr/>
          <p:nvPr/>
        </p:nvSpPr>
        <p:spPr>
          <a:xfrm>
            <a:off x="2692401" y="4483360"/>
            <a:ext cx="1837266" cy="425000"/>
          </a:xfrm>
          <a:custGeom>
            <a:avLst/>
            <a:gdLst>
              <a:gd name="connsiteX0" fmla="*/ 0 w 1794934"/>
              <a:gd name="connsiteY0" fmla="*/ 292100 h 425000"/>
              <a:gd name="connsiteX1" fmla="*/ 169334 w 1794934"/>
              <a:gd name="connsiteY1" fmla="*/ 309034 h 425000"/>
              <a:gd name="connsiteX2" fmla="*/ 338667 w 1794934"/>
              <a:gd name="connsiteY2" fmla="*/ 364067 h 425000"/>
              <a:gd name="connsiteX3" fmla="*/ 512234 w 1794934"/>
              <a:gd name="connsiteY3" fmla="*/ 406400 h 425000"/>
              <a:gd name="connsiteX4" fmla="*/ 719667 w 1794934"/>
              <a:gd name="connsiteY4" fmla="*/ 423334 h 425000"/>
              <a:gd name="connsiteX5" fmla="*/ 889000 w 1794934"/>
              <a:gd name="connsiteY5" fmla="*/ 419100 h 425000"/>
              <a:gd name="connsiteX6" fmla="*/ 1138767 w 1794934"/>
              <a:gd name="connsiteY6" fmla="*/ 376767 h 425000"/>
              <a:gd name="connsiteX7" fmla="*/ 1388534 w 1794934"/>
              <a:gd name="connsiteY7" fmla="*/ 270934 h 425000"/>
              <a:gd name="connsiteX8" fmla="*/ 1617134 w 1794934"/>
              <a:gd name="connsiteY8" fmla="*/ 139700 h 425000"/>
              <a:gd name="connsiteX9" fmla="*/ 1794934 w 1794934"/>
              <a:gd name="connsiteY9" fmla="*/ 0 h 4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4934" h="425000">
                <a:moveTo>
                  <a:pt x="0" y="292100"/>
                </a:moveTo>
                <a:cubicBezTo>
                  <a:pt x="56445" y="294570"/>
                  <a:pt x="112890" y="297040"/>
                  <a:pt x="169334" y="309034"/>
                </a:cubicBezTo>
                <a:cubicBezTo>
                  <a:pt x="225778" y="321028"/>
                  <a:pt x="281517" y="347839"/>
                  <a:pt x="338667" y="364067"/>
                </a:cubicBezTo>
                <a:cubicBezTo>
                  <a:pt x="395817" y="380295"/>
                  <a:pt x="448734" y="396522"/>
                  <a:pt x="512234" y="406400"/>
                </a:cubicBezTo>
                <a:cubicBezTo>
                  <a:pt x="575734" y="416278"/>
                  <a:pt x="656873" y="421217"/>
                  <a:pt x="719667" y="423334"/>
                </a:cubicBezTo>
                <a:cubicBezTo>
                  <a:pt x="782461" y="425451"/>
                  <a:pt x="819150" y="426861"/>
                  <a:pt x="889000" y="419100"/>
                </a:cubicBezTo>
                <a:cubicBezTo>
                  <a:pt x="958850" y="411339"/>
                  <a:pt x="1055511" y="401461"/>
                  <a:pt x="1138767" y="376767"/>
                </a:cubicBezTo>
                <a:cubicBezTo>
                  <a:pt x="1222023" y="352073"/>
                  <a:pt x="1308806" y="310445"/>
                  <a:pt x="1388534" y="270934"/>
                </a:cubicBezTo>
                <a:cubicBezTo>
                  <a:pt x="1468262" y="231423"/>
                  <a:pt x="1549401" y="184856"/>
                  <a:pt x="1617134" y="139700"/>
                </a:cubicBezTo>
                <a:cubicBezTo>
                  <a:pt x="1684867" y="94544"/>
                  <a:pt x="1739900" y="47272"/>
                  <a:pt x="1794934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76E4BE-C71E-F606-9DBD-ABA888E96052}"/>
              </a:ext>
            </a:extLst>
          </p:cNvPr>
          <p:cNvCxnSpPr>
            <a:cxnSpLocks/>
          </p:cNvCxnSpPr>
          <p:nvPr/>
        </p:nvCxnSpPr>
        <p:spPr>
          <a:xfrm>
            <a:off x="2713564" y="4537793"/>
            <a:ext cx="0" cy="2630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CEDF6C3-D055-3186-FA13-3998C45B6211}"/>
              </a:ext>
            </a:extLst>
          </p:cNvPr>
          <p:cNvSpPr txBox="1"/>
          <p:nvPr/>
        </p:nvSpPr>
        <p:spPr>
          <a:xfrm>
            <a:off x="822898" y="5948743"/>
            <a:ext cx="433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Stochastically determined adiabatic force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1ED54B-A07A-00A5-E733-B83750F1118B}"/>
              </a:ext>
            </a:extLst>
          </p:cNvPr>
          <p:cNvSpPr txBox="1"/>
          <p:nvPr/>
        </p:nvSpPr>
        <p:spPr>
          <a:xfrm>
            <a:off x="8221477" y="5948742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Mean-field force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6C1BBBE-CB5A-F10D-ABC9-B0E49AFF8DEB}"/>
              </a:ext>
            </a:extLst>
          </p:cNvPr>
          <p:cNvSpPr/>
          <p:nvPr/>
        </p:nvSpPr>
        <p:spPr>
          <a:xfrm>
            <a:off x="7876117" y="3875586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3873F81-41D1-A099-08A7-DC25C0175BC1}"/>
              </a:ext>
            </a:extLst>
          </p:cNvPr>
          <p:cNvSpPr/>
          <p:nvPr/>
        </p:nvSpPr>
        <p:spPr>
          <a:xfrm>
            <a:off x="8712200" y="3969542"/>
            <a:ext cx="2038350" cy="718513"/>
          </a:xfrm>
          <a:custGeom>
            <a:avLst/>
            <a:gdLst>
              <a:gd name="connsiteX0" fmla="*/ 0 w 2038350"/>
              <a:gd name="connsiteY0" fmla="*/ 647700 h 718513"/>
              <a:gd name="connsiteX1" fmla="*/ 127000 w 2038350"/>
              <a:gd name="connsiteY1" fmla="*/ 698500 h 718513"/>
              <a:gd name="connsiteX2" fmla="*/ 336550 w 2038350"/>
              <a:gd name="connsiteY2" fmla="*/ 717550 h 718513"/>
              <a:gd name="connsiteX3" fmla="*/ 730250 w 2038350"/>
              <a:gd name="connsiteY3" fmla="*/ 711200 h 718513"/>
              <a:gd name="connsiteX4" fmla="*/ 1098550 w 2038350"/>
              <a:gd name="connsiteY4" fmla="*/ 673100 h 718513"/>
              <a:gd name="connsiteX5" fmla="*/ 1409700 w 2038350"/>
              <a:gd name="connsiteY5" fmla="*/ 539750 h 718513"/>
              <a:gd name="connsiteX6" fmla="*/ 1917700 w 2038350"/>
              <a:gd name="connsiteY6" fmla="*/ 120650 h 718513"/>
              <a:gd name="connsiteX7" fmla="*/ 2038350 w 2038350"/>
              <a:gd name="connsiteY7" fmla="*/ 0 h 71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8350" h="718513">
                <a:moveTo>
                  <a:pt x="0" y="647700"/>
                </a:moveTo>
                <a:cubicBezTo>
                  <a:pt x="35454" y="667279"/>
                  <a:pt x="70908" y="686858"/>
                  <a:pt x="127000" y="698500"/>
                </a:cubicBezTo>
                <a:cubicBezTo>
                  <a:pt x="183092" y="710142"/>
                  <a:pt x="236008" y="715433"/>
                  <a:pt x="336550" y="717550"/>
                </a:cubicBezTo>
                <a:cubicBezTo>
                  <a:pt x="437092" y="719667"/>
                  <a:pt x="603250" y="718608"/>
                  <a:pt x="730250" y="711200"/>
                </a:cubicBezTo>
                <a:cubicBezTo>
                  <a:pt x="857250" y="703792"/>
                  <a:pt x="985308" y="701675"/>
                  <a:pt x="1098550" y="673100"/>
                </a:cubicBezTo>
                <a:cubicBezTo>
                  <a:pt x="1211792" y="644525"/>
                  <a:pt x="1273175" y="631825"/>
                  <a:pt x="1409700" y="539750"/>
                </a:cubicBezTo>
                <a:cubicBezTo>
                  <a:pt x="1546225" y="447675"/>
                  <a:pt x="1812925" y="210608"/>
                  <a:pt x="1917700" y="120650"/>
                </a:cubicBezTo>
                <a:cubicBezTo>
                  <a:pt x="2022475" y="30692"/>
                  <a:pt x="2030412" y="15346"/>
                  <a:pt x="2038350" y="0"/>
                </a:cubicBezTo>
              </a:path>
            </a:pathLst>
          </a:cu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A87945-C06C-ACC7-12FC-EFB40E02ABAF}"/>
              </a:ext>
            </a:extLst>
          </p:cNvPr>
          <p:cNvSpPr txBox="1"/>
          <p:nvPr/>
        </p:nvSpPr>
        <p:spPr>
          <a:xfrm>
            <a:off x="739487" y="6318075"/>
            <a:ext cx="444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↔ intuitively correct but discontinuous PES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C2F016-B7AA-1985-C0B8-C705460C40AA}"/>
              </a:ext>
            </a:extLst>
          </p:cNvPr>
          <p:cNvSpPr txBox="1"/>
          <p:nvPr/>
        </p:nvSpPr>
        <p:spPr>
          <a:xfrm>
            <a:off x="6634985" y="6318075"/>
            <a:ext cx="502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↔ unphysical pathway and wrong branching ratio</a:t>
            </a:r>
          </a:p>
        </p:txBody>
      </p:sp>
    </p:spTree>
    <p:extLst>
      <p:ext uri="{BB962C8B-B14F-4D97-AF65-F5344CB8AC3E}">
        <p14:creationId xmlns:p14="http://schemas.microsoft.com/office/powerpoint/2010/main" val="135709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Decoherence correction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“Overcoherence” problem: the decoherence is missing in the original electronic TDSE.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2068E9-510E-DEE4-6C93-0B7902637C52}"/>
              </a:ext>
            </a:extLst>
          </p:cNvPr>
          <p:cNvCxnSpPr/>
          <p:nvPr/>
        </p:nvCxnSpPr>
        <p:spPr>
          <a:xfrm>
            <a:off x="1005721" y="6232400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3CD7EA-E9DC-1414-C0CF-DA6EB4148BBB}"/>
              </a:ext>
            </a:extLst>
          </p:cNvPr>
          <p:cNvSpPr txBox="1"/>
          <p:nvPr/>
        </p:nvSpPr>
        <p:spPr>
          <a:xfrm>
            <a:off x="5505461" y="6138217"/>
            <a:ext cx="65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832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08B15-C237-2C90-2D38-B69B503FD7FD}"/>
              </a:ext>
            </a:extLst>
          </p:cNvPr>
          <p:cNvGrpSpPr/>
          <p:nvPr/>
        </p:nvGrpSpPr>
        <p:grpSpPr>
          <a:xfrm>
            <a:off x="1303187" y="5527392"/>
            <a:ext cx="569973" cy="686407"/>
            <a:chOff x="3022600" y="1130300"/>
            <a:chExt cx="5994400" cy="45974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AE6B57-F80F-6CC7-7741-2757EDA9C946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A55FB4-5907-955F-5B19-7BECB6C45321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1D02A-5ED8-6027-BC59-E7ACCF13C9AC}"/>
              </a:ext>
            </a:extLst>
          </p:cNvPr>
          <p:cNvGrpSpPr/>
          <p:nvPr/>
        </p:nvGrpSpPr>
        <p:grpSpPr>
          <a:xfrm>
            <a:off x="2166611" y="5671517"/>
            <a:ext cx="801313" cy="541850"/>
            <a:chOff x="3022600" y="1130300"/>
            <a:chExt cx="5994400" cy="45974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D7D223-78A0-1498-F851-EC315049D41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A690B6-AFF5-B7B1-E43B-F32F2B7BC38C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002B8-13FB-2176-F1A1-3F7B9BAB2CCE}"/>
              </a:ext>
            </a:extLst>
          </p:cNvPr>
          <p:cNvGrpSpPr/>
          <p:nvPr/>
        </p:nvGrpSpPr>
        <p:grpSpPr>
          <a:xfrm>
            <a:off x="2166611" y="6182830"/>
            <a:ext cx="801313" cy="30245"/>
            <a:chOff x="3022600" y="1130300"/>
            <a:chExt cx="5994400" cy="45974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84F06D-6B98-2400-C79D-97C86BB0B7C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B312C3-1109-E277-7D3E-C995086BF92B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43125-7D10-B0DF-01DF-42D744046633}"/>
              </a:ext>
            </a:extLst>
          </p:cNvPr>
          <p:cNvGrpSpPr/>
          <p:nvPr/>
        </p:nvGrpSpPr>
        <p:grpSpPr>
          <a:xfrm>
            <a:off x="3139484" y="5810710"/>
            <a:ext cx="569973" cy="400590"/>
            <a:chOff x="3022600" y="1130300"/>
            <a:chExt cx="5994400" cy="4597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FE0831-C937-4804-4270-6D6D2AF757BB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9AFF52-9506-5437-4A0E-F9B9236B07C5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3771A-DF88-A515-DE53-05A0491A297B}"/>
              </a:ext>
            </a:extLst>
          </p:cNvPr>
          <p:cNvGrpSpPr/>
          <p:nvPr/>
        </p:nvGrpSpPr>
        <p:grpSpPr>
          <a:xfrm>
            <a:off x="3367696" y="5985282"/>
            <a:ext cx="678854" cy="226361"/>
            <a:chOff x="3022600" y="1130300"/>
            <a:chExt cx="5994400" cy="45974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553CF3-E3A3-2527-9611-6C469F28A6CF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FDB8BF4-6D53-8396-B8B7-66A13AF48ECA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70B40B-762A-C68A-E8CF-DE36F9412D02}"/>
              </a:ext>
            </a:extLst>
          </p:cNvPr>
          <p:cNvGrpSpPr/>
          <p:nvPr/>
        </p:nvGrpSpPr>
        <p:grpSpPr>
          <a:xfrm>
            <a:off x="4449801" y="5770875"/>
            <a:ext cx="396587" cy="439066"/>
            <a:chOff x="3022600" y="1130300"/>
            <a:chExt cx="5994400" cy="45974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9E7CD-1163-2716-7C22-E1B37C9A282A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424B2-CF3F-CC09-E5D7-3196D1DCC488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1673E9-10BA-E833-8BCA-6C2EB270BB9C}"/>
              </a:ext>
            </a:extLst>
          </p:cNvPr>
          <p:cNvGrpSpPr/>
          <p:nvPr/>
        </p:nvGrpSpPr>
        <p:grpSpPr>
          <a:xfrm>
            <a:off x="4914496" y="5935185"/>
            <a:ext cx="334784" cy="279006"/>
            <a:chOff x="3022600" y="1130300"/>
            <a:chExt cx="5994400" cy="4597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7D0B0B-6A89-62A7-9AD2-BC8D2D66E1E2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D947C6-5A86-2855-2E5D-0AC927C73726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889B4-5E65-27D5-754A-89D711C0BE5B}"/>
              </a:ext>
            </a:extLst>
          </p:cNvPr>
          <p:cNvSpPr/>
          <p:nvPr/>
        </p:nvSpPr>
        <p:spPr>
          <a:xfrm>
            <a:off x="1090562" y="2652631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CE2E58-A404-66A4-01A2-5F98538CBF36}"/>
              </a:ext>
            </a:extLst>
          </p:cNvPr>
          <p:cNvSpPr/>
          <p:nvPr/>
        </p:nvSpPr>
        <p:spPr>
          <a:xfrm>
            <a:off x="1062865" y="3989714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E6F5D8-ACBC-B768-5711-70370E725FA9}"/>
              </a:ext>
            </a:extLst>
          </p:cNvPr>
          <p:cNvSpPr/>
          <p:nvPr/>
        </p:nvSpPr>
        <p:spPr>
          <a:xfrm>
            <a:off x="2095655" y="4394526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E72053-8F74-8386-703B-2A853F2411B8}"/>
              </a:ext>
            </a:extLst>
          </p:cNvPr>
          <p:cNvSpPr/>
          <p:nvPr/>
        </p:nvSpPr>
        <p:spPr>
          <a:xfrm>
            <a:off x="2874589" y="5025292"/>
            <a:ext cx="1837266" cy="425000"/>
          </a:xfrm>
          <a:custGeom>
            <a:avLst/>
            <a:gdLst>
              <a:gd name="connsiteX0" fmla="*/ 0 w 1794934"/>
              <a:gd name="connsiteY0" fmla="*/ 292100 h 425000"/>
              <a:gd name="connsiteX1" fmla="*/ 169334 w 1794934"/>
              <a:gd name="connsiteY1" fmla="*/ 309034 h 425000"/>
              <a:gd name="connsiteX2" fmla="*/ 338667 w 1794934"/>
              <a:gd name="connsiteY2" fmla="*/ 364067 h 425000"/>
              <a:gd name="connsiteX3" fmla="*/ 512234 w 1794934"/>
              <a:gd name="connsiteY3" fmla="*/ 406400 h 425000"/>
              <a:gd name="connsiteX4" fmla="*/ 719667 w 1794934"/>
              <a:gd name="connsiteY4" fmla="*/ 423334 h 425000"/>
              <a:gd name="connsiteX5" fmla="*/ 889000 w 1794934"/>
              <a:gd name="connsiteY5" fmla="*/ 419100 h 425000"/>
              <a:gd name="connsiteX6" fmla="*/ 1138767 w 1794934"/>
              <a:gd name="connsiteY6" fmla="*/ 376767 h 425000"/>
              <a:gd name="connsiteX7" fmla="*/ 1388534 w 1794934"/>
              <a:gd name="connsiteY7" fmla="*/ 270934 h 425000"/>
              <a:gd name="connsiteX8" fmla="*/ 1617134 w 1794934"/>
              <a:gd name="connsiteY8" fmla="*/ 139700 h 425000"/>
              <a:gd name="connsiteX9" fmla="*/ 1794934 w 1794934"/>
              <a:gd name="connsiteY9" fmla="*/ 0 h 4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4934" h="425000">
                <a:moveTo>
                  <a:pt x="0" y="292100"/>
                </a:moveTo>
                <a:cubicBezTo>
                  <a:pt x="56445" y="294570"/>
                  <a:pt x="112890" y="297040"/>
                  <a:pt x="169334" y="309034"/>
                </a:cubicBezTo>
                <a:cubicBezTo>
                  <a:pt x="225778" y="321028"/>
                  <a:pt x="281517" y="347839"/>
                  <a:pt x="338667" y="364067"/>
                </a:cubicBezTo>
                <a:cubicBezTo>
                  <a:pt x="395817" y="380295"/>
                  <a:pt x="448734" y="396522"/>
                  <a:pt x="512234" y="406400"/>
                </a:cubicBezTo>
                <a:cubicBezTo>
                  <a:pt x="575734" y="416278"/>
                  <a:pt x="656873" y="421217"/>
                  <a:pt x="719667" y="423334"/>
                </a:cubicBezTo>
                <a:cubicBezTo>
                  <a:pt x="782461" y="425451"/>
                  <a:pt x="819150" y="426861"/>
                  <a:pt x="889000" y="419100"/>
                </a:cubicBezTo>
                <a:cubicBezTo>
                  <a:pt x="958850" y="411339"/>
                  <a:pt x="1055511" y="401461"/>
                  <a:pt x="1138767" y="376767"/>
                </a:cubicBezTo>
                <a:cubicBezTo>
                  <a:pt x="1222023" y="352073"/>
                  <a:pt x="1308806" y="310445"/>
                  <a:pt x="1388534" y="270934"/>
                </a:cubicBezTo>
                <a:cubicBezTo>
                  <a:pt x="1468262" y="231423"/>
                  <a:pt x="1549401" y="184856"/>
                  <a:pt x="1617134" y="139700"/>
                </a:cubicBezTo>
                <a:cubicBezTo>
                  <a:pt x="1684867" y="94544"/>
                  <a:pt x="1739900" y="47272"/>
                  <a:pt x="1794934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FB308-9CB6-BB11-0BA8-3E111E314A60}"/>
              </a:ext>
            </a:extLst>
          </p:cNvPr>
          <p:cNvCxnSpPr>
            <a:cxnSpLocks/>
          </p:cNvCxnSpPr>
          <p:nvPr/>
        </p:nvCxnSpPr>
        <p:spPr>
          <a:xfrm>
            <a:off x="2895752" y="5079725"/>
            <a:ext cx="0" cy="2630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/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/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6F926AD-9705-7D8D-CAFF-1A4F63EBFB40}"/>
              </a:ext>
            </a:extLst>
          </p:cNvPr>
          <p:cNvSpPr txBox="1"/>
          <p:nvPr/>
        </p:nvSpPr>
        <p:spPr>
          <a:xfrm>
            <a:off x="6289484" y="2746972"/>
            <a:ext cx="5420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The population exchange only occurs when the nonadiabatic coupling (NAC) is finite.</a:t>
            </a:r>
          </a:p>
          <a:p>
            <a:endParaRPr lang="en-US" sz="200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The first term only change the phase of the adiabatic coefficient.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6576D9-DA9F-D12A-624F-E26EAB02DD89}"/>
              </a:ext>
            </a:extLst>
          </p:cNvPr>
          <p:cNvSpPr txBox="1"/>
          <p:nvPr/>
        </p:nvSpPr>
        <p:spPr>
          <a:xfrm>
            <a:off x="6305343" y="4638088"/>
            <a:ext cx="482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Without the decoherence correction, there could be long-lasting coherence. 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C573B37-F8D0-CBD8-479A-70D6DE0CBDB6}"/>
              </a:ext>
            </a:extLst>
          </p:cNvPr>
          <p:cNvSpPr/>
          <p:nvPr/>
        </p:nvSpPr>
        <p:spPr>
          <a:xfrm>
            <a:off x="1447800" y="3368040"/>
            <a:ext cx="632460" cy="990600"/>
          </a:xfrm>
          <a:custGeom>
            <a:avLst/>
            <a:gdLst>
              <a:gd name="connsiteX0" fmla="*/ 632460 w 632460"/>
              <a:gd name="connsiteY0" fmla="*/ 990600 h 990600"/>
              <a:gd name="connsiteX1" fmla="*/ 281940 w 632460"/>
              <a:gd name="connsiteY1" fmla="*/ 495300 h 990600"/>
              <a:gd name="connsiteX2" fmla="*/ 0 w 63246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460" h="990600">
                <a:moveTo>
                  <a:pt x="632460" y="990600"/>
                </a:moveTo>
                <a:cubicBezTo>
                  <a:pt x="509905" y="825500"/>
                  <a:pt x="387350" y="660400"/>
                  <a:pt x="281940" y="495300"/>
                </a:cubicBezTo>
                <a:cubicBezTo>
                  <a:pt x="176530" y="330200"/>
                  <a:pt x="88265" y="165100"/>
                  <a:pt x="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BBAB93-CE4F-21B9-C64F-5A20B6B027B4}"/>
              </a:ext>
            </a:extLst>
          </p:cNvPr>
          <p:cNvSpPr/>
          <p:nvPr/>
        </p:nvSpPr>
        <p:spPr>
          <a:xfrm>
            <a:off x="4709160" y="4274820"/>
            <a:ext cx="670560" cy="746760"/>
          </a:xfrm>
          <a:custGeom>
            <a:avLst/>
            <a:gdLst>
              <a:gd name="connsiteX0" fmla="*/ 0 w 670560"/>
              <a:gd name="connsiteY0" fmla="*/ 746760 h 746760"/>
              <a:gd name="connsiteX1" fmla="*/ 213360 w 670560"/>
              <a:gd name="connsiteY1" fmla="*/ 548640 h 746760"/>
              <a:gd name="connsiteX2" fmla="*/ 480060 w 670560"/>
              <a:gd name="connsiteY2" fmla="*/ 243840 h 746760"/>
              <a:gd name="connsiteX3" fmla="*/ 670560 w 670560"/>
              <a:gd name="connsiteY3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746760">
                <a:moveTo>
                  <a:pt x="0" y="746760"/>
                </a:moveTo>
                <a:cubicBezTo>
                  <a:pt x="66675" y="689610"/>
                  <a:pt x="133350" y="632460"/>
                  <a:pt x="213360" y="548640"/>
                </a:cubicBezTo>
                <a:cubicBezTo>
                  <a:pt x="293370" y="464820"/>
                  <a:pt x="403860" y="335280"/>
                  <a:pt x="480060" y="243840"/>
                </a:cubicBezTo>
                <a:cubicBezTo>
                  <a:pt x="556260" y="152400"/>
                  <a:pt x="613410" y="76200"/>
                  <a:pt x="67056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Decoherence correction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“Overcoherence” problem: the decoherence is missing in the original electronic TDSE.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2068E9-510E-DEE4-6C93-0B7902637C52}"/>
              </a:ext>
            </a:extLst>
          </p:cNvPr>
          <p:cNvCxnSpPr/>
          <p:nvPr/>
        </p:nvCxnSpPr>
        <p:spPr>
          <a:xfrm>
            <a:off x="1005721" y="6232400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3CD7EA-E9DC-1414-C0CF-DA6EB4148BBB}"/>
              </a:ext>
            </a:extLst>
          </p:cNvPr>
          <p:cNvSpPr txBox="1"/>
          <p:nvPr/>
        </p:nvSpPr>
        <p:spPr>
          <a:xfrm>
            <a:off x="5505461" y="6138217"/>
            <a:ext cx="65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832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08B15-C237-2C90-2D38-B69B503FD7FD}"/>
              </a:ext>
            </a:extLst>
          </p:cNvPr>
          <p:cNvGrpSpPr/>
          <p:nvPr/>
        </p:nvGrpSpPr>
        <p:grpSpPr>
          <a:xfrm>
            <a:off x="1303187" y="5527392"/>
            <a:ext cx="569973" cy="686407"/>
            <a:chOff x="3022600" y="1130300"/>
            <a:chExt cx="5994400" cy="45974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AE6B57-F80F-6CC7-7741-2757EDA9C946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A55FB4-5907-955F-5B19-7BECB6C45321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1D02A-5ED8-6027-BC59-E7ACCF13C9AC}"/>
              </a:ext>
            </a:extLst>
          </p:cNvPr>
          <p:cNvGrpSpPr/>
          <p:nvPr/>
        </p:nvGrpSpPr>
        <p:grpSpPr>
          <a:xfrm>
            <a:off x="2166611" y="5671517"/>
            <a:ext cx="801313" cy="541850"/>
            <a:chOff x="3022600" y="1130300"/>
            <a:chExt cx="5994400" cy="45974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D7D223-78A0-1498-F851-EC315049D41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A690B6-AFF5-B7B1-E43B-F32F2B7BC38C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002B8-13FB-2176-F1A1-3F7B9BAB2CCE}"/>
              </a:ext>
            </a:extLst>
          </p:cNvPr>
          <p:cNvGrpSpPr/>
          <p:nvPr/>
        </p:nvGrpSpPr>
        <p:grpSpPr>
          <a:xfrm>
            <a:off x="2166611" y="6182830"/>
            <a:ext cx="801313" cy="30245"/>
            <a:chOff x="3022600" y="1130300"/>
            <a:chExt cx="5994400" cy="45974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84F06D-6B98-2400-C79D-97C86BB0B7C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B312C3-1109-E277-7D3E-C995086BF92B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43125-7D10-B0DF-01DF-42D744046633}"/>
              </a:ext>
            </a:extLst>
          </p:cNvPr>
          <p:cNvGrpSpPr/>
          <p:nvPr/>
        </p:nvGrpSpPr>
        <p:grpSpPr>
          <a:xfrm>
            <a:off x="3139484" y="5810710"/>
            <a:ext cx="569973" cy="400590"/>
            <a:chOff x="3022600" y="1130300"/>
            <a:chExt cx="5994400" cy="4597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FE0831-C937-4804-4270-6D6D2AF757BB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9AFF52-9506-5437-4A0E-F9B9236B07C5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3771A-DF88-A515-DE53-05A0491A297B}"/>
              </a:ext>
            </a:extLst>
          </p:cNvPr>
          <p:cNvGrpSpPr/>
          <p:nvPr/>
        </p:nvGrpSpPr>
        <p:grpSpPr>
          <a:xfrm>
            <a:off x="3367696" y="5985282"/>
            <a:ext cx="678854" cy="226361"/>
            <a:chOff x="3022600" y="1130300"/>
            <a:chExt cx="5994400" cy="45974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553CF3-E3A3-2527-9611-6C469F28A6CF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FDB8BF4-6D53-8396-B8B7-66A13AF48ECA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70B40B-762A-C68A-E8CF-DE36F9412D02}"/>
              </a:ext>
            </a:extLst>
          </p:cNvPr>
          <p:cNvGrpSpPr/>
          <p:nvPr/>
        </p:nvGrpSpPr>
        <p:grpSpPr>
          <a:xfrm>
            <a:off x="4449801" y="5770875"/>
            <a:ext cx="396587" cy="439066"/>
            <a:chOff x="3022600" y="1130300"/>
            <a:chExt cx="5994400" cy="45974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9E7CD-1163-2716-7C22-E1B37C9A282A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424B2-CF3F-CC09-E5D7-3196D1DCC488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1673E9-10BA-E833-8BCA-6C2EB270BB9C}"/>
              </a:ext>
            </a:extLst>
          </p:cNvPr>
          <p:cNvGrpSpPr/>
          <p:nvPr/>
        </p:nvGrpSpPr>
        <p:grpSpPr>
          <a:xfrm>
            <a:off x="4914496" y="5935185"/>
            <a:ext cx="334784" cy="279006"/>
            <a:chOff x="3022600" y="1130300"/>
            <a:chExt cx="5994400" cy="4597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7D0B0B-6A89-62A7-9AD2-BC8D2D66E1E2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D947C6-5A86-2855-2E5D-0AC927C73726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889B4-5E65-27D5-754A-89D711C0BE5B}"/>
              </a:ext>
            </a:extLst>
          </p:cNvPr>
          <p:cNvSpPr/>
          <p:nvPr/>
        </p:nvSpPr>
        <p:spPr>
          <a:xfrm>
            <a:off x="1090562" y="2652631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CE2E58-A404-66A4-01A2-5F98538CBF36}"/>
              </a:ext>
            </a:extLst>
          </p:cNvPr>
          <p:cNvSpPr/>
          <p:nvPr/>
        </p:nvSpPr>
        <p:spPr>
          <a:xfrm>
            <a:off x="1062865" y="3989714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E6F5D8-ACBC-B768-5711-70370E725FA9}"/>
              </a:ext>
            </a:extLst>
          </p:cNvPr>
          <p:cNvSpPr/>
          <p:nvPr/>
        </p:nvSpPr>
        <p:spPr>
          <a:xfrm>
            <a:off x="2095655" y="4394526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E72053-8F74-8386-703B-2A853F2411B8}"/>
              </a:ext>
            </a:extLst>
          </p:cNvPr>
          <p:cNvSpPr/>
          <p:nvPr/>
        </p:nvSpPr>
        <p:spPr>
          <a:xfrm>
            <a:off x="2874589" y="5025292"/>
            <a:ext cx="1837266" cy="425000"/>
          </a:xfrm>
          <a:custGeom>
            <a:avLst/>
            <a:gdLst>
              <a:gd name="connsiteX0" fmla="*/ 0 w 1794934"/>
              <a:gd name="connsiteY0" fmla="*/ 292100 h 425000"/>
              <a:gd name="connsiteX1" fmla="*/ 169334 w 1794934"/>
              <a:gd name="connsiteY1" fmla="*/ 309034 h 425000"/>
              <a:gd name="connsiteX2" fmla="*/ 338667 w 1794934"/>
              <a:gd name="connsiteY2" fmla="*/ 364067 h 425000"/>
              <a:gd name="connsiteX3" fmla="*/ 512234 w 1794934"/>
              <a:gd name="connsiteY3" fmla="*/ 406400 h 425000"/>
              <a:gd name="connsiteX4" fmla="*/ 719667 w 1794934"/>
              <a:gd name="connsiteY4" fmla="*/ 423334 h 425000"/>
              <a:gd name="connsiteX5" fmla="*/ 889000 w 1794934"/>
              <a:gd name="connsiteY5" fmla="*/ 419100 h 425000"/>
              <a:gd name="connsiteX6" fmla="*/ 1138767 w 1794934"/>
              <a:gd name="connsiteY6" fmla="*/ 376767 h 425000"/>
              <a:gd name="connsiteX7" fmla="*/ 1388534 w 1794934"/>
              <a:gd name="connsiteY7" fmla="*/ 270934 h 425000"/>
              <a:gd name="connsiteX8" fmla="*/ 1617134 w 1794934"/>
              <a:gd name="connsiteY8" fmla="*/ 139700 h 425000"/>
              <a:gd name="connsiteX9" fmla="*/ 1794934 w 1794934"/>
              <a:gd name="connsiteY9" fmla="*/ 0 h 4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4934" h="425000">
                <a:moveTo>
                  <a:pt x="0" y="292100"/>
                </a:moveTo>
                <a:cubicBezTo>
                  <a:pt x="56445" y="294570"/>
                  <a:pt x="112890" y="297040"/>
                  <a:pt x="169334" y="309034"/>
                </a:cubicBezTo>
                <a:cubicBezTo>
                  <a:pt x="225778" y="321028"/>
                  <a:pt x="281517" y="347839"/>
                  <a:pt x="338667" y="364067"/>
                </a:cubicBezTo>
                <a:cubicBezTo>
                  <a:pt x="395817" y="380295"/>
                  <a:pt x="448734" y="396522"/>
                  <a:pt x="512234" y="406400"/>
                </a:cubicBezTo>
                <a:cubicBezTo>
                  <a:pt x="575734" y="416278"/>
                  <a:pt x="656873" y="421217"/>
                  <a:pt x="719667" y="423334"/>
                </a:cubicBezTo>
                <a:cubicBezTo>
                  <a:pt x="782461" y="425451"/>
                  <a:pt x="819150" y="426861"/>
                  <a:pt x="889000" y="419100"/>
                </a:cubicBezTo>
                <a:cubicBezTo>
                  <a:pt x="958850" y="411339"/>
                  <a:pt x="1055511" y="401461"/>
                  <a:pt x="1138767" y="376767"/>
                </a:cubicBezTo>
                <a:cubicBezTo>
                  <a:pt x="1222023" y="352073"/>
                  <a:pt x="1308806" y="310445"/>
                  <a:pt x="1388534" y="270934"/>
                </a:cubicBezTo>
                <a:cubicBezTo>
                  <a:pt x="1468262" y="231423"/>
                  <a:pt x="1549401" y="184856"/>
                  <a:pt x="1617134" y="139700"/>
                </a:cubicBezTo>
                <a:cubicBezTo>
                  <a:pt x="1684867" y="94544"/>
                  <a:pt x="1739900" y="47272"/>
                  <a:pt x="1794934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FB308-9CB6-BB11-0BA8-3E111E314A60}"/>
              </a:ext>
            </a:extLst>
          </p:cNvPr>
          <p:cNvCxnSpPr>
            <a:cxnSpLocks/>
          </p:cNvCxnSpPr>
          <p:nvPr/>
        </p:nvCxnSpPr>
        <p:spPr>
          <a:xfrm>
            <a:off x="2895752" y="5079725"/>
            <a:ext cx="0" cy="2630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/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/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C573B37-F8D0-CBD8-479A-70D6DE0CBDB6}"/>
              </a:ext>
            </a:extLst>
          </p:cNvPr>
          <p:cNvSpPr/>
          <p:nvPr/>
        </p:nvSpPr>
        <p:spPr>
          <a:xfrm>
            <a:off x="1447800" y="3368040"/>
            <a:ext cx="632460" cy="990600"/>
          </a:xfrm>
          <a:custGeom>
            <a:avLst/>
            <a:gdLst>
              <a:gd name="connsiteX0" fmla="*/ 632460 w 632460"/>
              <a:gd name="connsiteY0" fmla="*/ 990600 h 990600"/>
              <a:gd name="connsiteX1" fmla="*/ 281940 w 632460"/>
              <a:gd name="connsiteY1" fmla="*/ 495300 h 990600"/>
              <a:gd name="connsiteX2" fmla="*/ 0 w 63246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460" h="990600">
                <a:moveTo>
                  <a:pt x="632460" y="990600"/>
                </a:moveTo>
                <a:cubicBezTo>
                  <a:pt x="509905" y="825500"/>
                  <a:pt x="387350" y="660400"/>
                  <a:pt x="281940" y="495300"/>
                </a:cubicBezTo>
                <a:cubicBezTo>
                  <a:pt x="176530" y="330200"/>
                  <a:pt x="88265" y="165100"/>
                  <a:pt x="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BBAB93-CE4F-21B9-C64F-5A20B6B027B4}"/>
              </a:ext>
            </a:extLst>
          </p:cNvPr>
          <p:cNvSpPr/>
          <p:nvPr/>
        </p:nvSpPr>
        <p:spPr>
          <a:xfrm>
            <a:off x="4709160" y="4274820"/>
            <a:ext cx="670560" cy="746760"/>
          </a:xfrm>
          <a:custGeom>
            <a:avLst/>
            <a:gdLst>
              <a:gd name="connsiteX0" fmla="*/ 0 w 670560"/>
              <a:gd name="connsiteY0" fmla="*/ 746760 h 746760"/>
              <a:gd name="connsiteX1" fmla="*/ 213360 w 670560"/>
              <a:gd name="connsiteY1" fmla="*/ 548640 h 746760"/>
              <a:gd name="connsiteX2" fmla="*/ 480060 w 670560"/>
              <a:gd name="connsiteY2" fmla="*/ 243840 h 746760"/>
              <a:gd name="connsiteX3" fmla="*/ 670560 w 670560"/>
              <a:gd name="connsiteY3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746760">
                <a:moveTo>
                  <a:pt x="0" y="746760"/>
                </a:moveTo>
                <a:cubicBezTo>
                  <a:pt x="66675" y="689610"/>
                  <a:pt x="133350" y="632460"/>
                  <a:pt x="213360" y="548640"/>
                </a:cubicBezTo>
                <a:cubicBezTo>
                  <a:pt x="293370" y="464820"/>
                  <a:pt x="403860" y="335280"/>
                  <a:pt x="480060" y="243840"/>
                </a:cubicBezTo>
                <a:cubicBezTo>
                  <a:pt x="556260" y="152400"/>
                  <a:pt x="613410" y="76200"/>
                  <a:pt x="67056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1EF657-586E-A1CD-D400-D13FD35258CB}"/>
              </a:ext>
            </a:extLst>
          </p:cNvPr>
          <p:cNvSpPr/>
          <p:nvPr/>
        </p:nvSpPr>
        <p:spPr>
          <a:xfrm>
            <a:off x="1458931" y="3429000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BD48C-B7F5-196D-2FD0-4056D5278804}"/>
              </a:ext>
            </a:extLst>
          </p:cNvPr>
          <p:cNvSpPr txBox="1"/>
          <p:nvPr/>
        </p:nvSpPr>
        <p:spPr>
          <a:xfrm>
            <a:off x="1475275" y="2650595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A2C67-F21B-756F-EE12-F185E4B47C78}"/>
              </a:ext>
            </a:extLst>
          </p:cNvPr>
          <p:cNvSpPr txBox="1"/>
          <p:nvPr/>
        </p:nvSpPr>
        <p:spPr>
          <a:xfrm>
            <a:off x="6294743" y="2650594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5231C-B85E-BBC6-798D-5B2B38FF11C6}"/>
              </a:ext>
            </a:extLst>
          </p:cNvPr>
          <p:cNvCxnSpPr/>
          <p:nvPr/>
        </p:nvCxnSpPr>
        <p:spPr>
          <a:xfrm flipV="1">
            <a:off x="7674179" y="2593163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220C50-B1F6-E66F-51CA-2D3216C83CEA}"/>
              </a:ext>
            </a:extLst>
          </p:cNvPr>
          <p:cNvCxnSpPr/>
          <p:nvPr/>
        </p:nvCxnSpPr>
        <p:spPr>
          <a:xfrm>
            <a:off x="7660927" y="4273734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A5F94E-6F55-B901-A47E-312DB823EFAA}"/>
              </a:ext>
            </a:extLst>
          </p:cNvPr>
          <p:cNvCxnSpPr/>
          <p:nvPr/>
        </p:nvCxnSpPr>
        <p:spPr>
          <a:xfrm flipV="1">
            <a:off x="7700683" y="4825741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A09A90-64BA-6C4E-4B96-B5DBFD9E3D7D}"/>
              </a:ext>
            </a:extLst>
          </p:cNvPr>
          <p:cNvCxnSpPr/>
          <p:nvPr/>
        </p:nvCxnSpPr>
        <p:spPr>
          <a:xfrm>
            <a:off x="7700683" y="6493060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/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blipFill>
                <a:blip r:embed="rId5"/>
                <a:stretch>
                  <a:fillRect l="-34615" r="-3076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/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blipFill>
                <a:blip r:embed="rId6"/>
                <a:stretch>
                  <a:fillRect l="-34615" r="-3076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015DEAA-A1C6-564A-E218-8D9876ADB7C3}"/>
              </a:ext>
            </a:extLst>
          </p:cNvPr>
          <p:cNvSpPr txBox="1"/>
          <p:nvPr/>
        </p:nvSpPr>
        <p:spPr>
          <a:xfrm rot="16200000">
            <a:off x="6907428" y="3183039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901CEA-3309-D4F5-DE6B-6ADD5DD47739}"/>
              </a:ext>
            </a:extLst>
          </p:cNvPr>
          <p:cNvSpPr txBox="1"/>
          <p:nvPr/>
        </p:nvSpPr>
        <p:spPr>
          <a:xfrm rot="16200000">
            <a:off x="6907428" y="541040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49BFC7-3DD7-1DCC-0C59-68400AFC20D0}"/>
              </a:ext>
            </a:extLst>
          </p:cNvPr>
          <p:cNvSpPr txBox="1"/>
          <p:nvPr/>
        </p:nvSpPr>
        <p:spPr>
          <a:xfrm>
            <a:off x="8564338" y="4576824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Actual dynamics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3491B0-A9C1-0E4F-B627-A40BA84E6690}"/>
              </a:ext>
            </a:extLst>
          </p:cNvPr>
          <p:cNvSpPr txBox="1"/>
          <p:nvPr/>
        </p:nvSpPr>
        <p:spPr>
          <a:xfrm>
            <a:off x="8564343" y="2290822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Traditional MQC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2F700D-8355-EE88-01D1-2B264EB1ECC6}"/>
              </a:ext>
            </a:extLst>
          </p:cNvPr>
          <p:cNvCxnSpPr>
            <a:cxnSpLocks/>
          </p:cNvCxnSpPr>
          <p:nvPr/>
        </p:nvCxnSpPr>
        <p:spPr>
          <a:xfrm>
            <a:off x="7871791" y="2996929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899254-EAF6-7FDF-ACBD-5CE25B337393}"/>
              </a:ext>
            </a:extLst>
          </p:cNvPr>
          <p:cNvCxnSpPr>
            <a:cxnSpLocks/>
          </p:cNvCxnSpPr>
          <p:nvPr/>
        </p:nvCxnSpPr>
        <p:spPr>
          <a:xfrm>
            <a:off x="7871791" y="4031215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D78260B-4191-7133-3552-158FC2FBA174}"/>
              </a:ext>
            </a:extLst>
          </p:cNvPr>
          <p:cNvCxnSpPr>
            <a:cxnSpLocks/>
          </p:cNvCxnSpPr>
          <p:nvPr/>
        </p:nvCxnSpPr>
        <p:spPr>
          <a:xfrm>
            <a:off x="7871791" y="5224298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42D345-D84C-04B8-E60F-0D521945119E}"/>
              </a:ext>
            </a:extLst>
          </p:cNvPr>
          <p:cNvCxnSpPr>
            <a:cxnSpLocks/>
          </p:cNvCxnSpPr>
          <p:nvPr/>
        </p:nvCxnSpPr>
        <p:spPr>
          <a:xfrm>
            <a:off x="7871791" y="6258584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/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blipFill>
                <a:blip r:embed="rId7"/>
                <a:stretch>
                  <a:fillRect l="-5530" r="-1843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07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Decoherence correction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“Overcoherence” problem: the decoherence is missing in the original electronic TDSE.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2068E9-510E-DEE4-6C93-0B7902637C52}"/>
              </a:ext>
            </a:extLst>
          </p:cNvPr>
          <p:cNvCxnSpPr/>
          <p:nvPr/>
        </p:nvCxnSpPr>
        <p:spPr>
          <a:xfrm>
            <a:off x="1005721" y="6232400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3CD7EA-E9DC-1414-C0CF-DA6EB4148BBB}"/>
              </a:ext>
            </a:extLst>
          </p:cNvPr>
          <p:cNvSpPr txBox="1"/>
          <p:nvPr/>
        </p:nvSpPr>
        <p:spPr>
          <a:xfrm>
            <a:off x="5505461" y="6138217"/>
            <a:ext cx="65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832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08B15-C237-2C90-2D38-B69B503FD7FD}"/>
              </a:ext>
            </a:extLst>
          </p:cNvPr>
          <p:cNvGrpSpPr/>
          <p:nvPr/>
        </p:nvGrpSpPr>
        <p:grpSpPr>
          <a:xfrm>
            <a:off x="1303187" y="5527392"/>
            <a:ext cx="569973" cy="686407"/>
            <a:chOff x="3022600" y="1130300"/>
            <a:chExt cx="5994400" cy="45974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AE6B57-F80F-6CC7-7741-2757EDA9C946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A55FB4-5907-955F-5B19-7BECB6C45321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1D02A-5ED8-6027-BC59-E7ACCF13C9AC}"/>
              </a:ext>
            </a:extLst>
          </p:cNvPr>
          <p:cNvGrpSpPr/>
          <p:nvPr/>
        </p:nvGrpSpPr>
        <p:grpSpPr>
          <a:xfrm>
            <a:off x="2166611" y="5671517"/>
            <a:ext cx="801313" cy="541850"/>
            <a:chOff x="3022600" y="1130300"/>
            <a:chExt cx="5994400" cy="45974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D7D223-78A0-1498-F851-EC315049D41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A690B6-AFF5-B7B1-E43B-F32F2B7BC38C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002B8-13FB-2176-F1A1-3F7B9BAB2CCE}"/>
              </a:ext>
            </a:extLst>
          </p:cNvPr>
          <p:cNvGrpSpPr/>
          <p:nvPr/>
        </p:nvGrpSpPr>
        <p:grpSpPr>
          <a:xfrm>
            <a:off x="2166611" y="6182830"/>
            <a:ext cx="801313" cy="30245"/>
            <a:chOff x="3022600" y="1130300"/>
            <a:chExt cx="5994400" cy="45974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84F06D-6B98-2400-C79D-97C86BB0B7C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B312C3-1109-E277-7D3E-C995086BF92B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43125-7D10-B0DF-01DF-42D744046633}"/>
              </a:ext>
            </a:extLst>
          </p:cNvPr>
          <p:cNvGrpSpPr/>
          <p:nvPr/>
        </p:nvGrpSpPr>
        <p:grpSpPr>
          <a:xfrm>
            <a:off x="3139484" y="5810710"/>
            <a:ext cx="569973" cy="400590"/>
            <a:chOff x="3022600" y="1130300"/>
            <a:chExt cx="5994400" cy="4597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FE0831-C937-4804-4270-6D6D2AF757BB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9AFF52-9506-5437-4A0E-F9B9236B07C5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3771A-DF88-A515-DE53-05A0491A297B}"/>
              </a:ext>
            </a:extLst>
          </p:cNvPr>
          <p:cNvGrpSpPr/>
          <p:nvPr/>
        </p:nvGrpSpPr>
        <p:grpSpPr>
          <a:xfrm>
            <a:off x="3367696" y="5985282"/>
            <a:ext cx="678854" cy="226361"/>
            <a:chOff x="3022600" y="1130300"/>
            <a:chExt cx="5994400" cy="45974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553CF3-E3A3-2527-9611-6C469F28A6CF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FDB8BF4-6D53-8396-B8B7-66A13AF48ECA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70B40B-762A-C68A-E8CF-DE36F9412D02}"/>
              </a:ext>
            </a:extLst>
          </p:cNvPr>
          <p:cNvGrpSpPr/>
          <p:nvPr/>
        </p:nvGrpSpPr>
        <p:grpSpPr>
          <a:xfrm>
            <a:off x="4449801" y="5770875"/>
            <a:ext cx="396587" cy="439066"/>
            <a:chOff x="3022600" y="1130300"/>
            <a:chExt cx="5994400" cy="45974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9E7CD-1163-2716-7C22-E1B37C9A282A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424B2-CF3F-CC09-E5D7-3196D1DCC488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1673E9-10BA-E833-8BCA-6C2EB270BB9C}"/>
              </a:ext>
            </a:extLst>
          </p:cNvPr>
          <p:cNvGrpSpPr/>
          <p:nvPr/>
        </p:nvGrpSpPr>
        <p:grpSpPr>
          <a:xfrm>
            <a:off x="4914496" y="5935185"/>
            <a:ext cx="334784" cy="279006"/>
            <a:chOff x="3022600" y="1130300"/>
            <a:chExt cx="5994400" cy="4597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7D0B0B-6A89-62A7-9AD2-BC8D2D66E1E2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D947C6-5A86-2855-2E5D-0AC927C73726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889B4-5E65-27D5-754A-89D711C0BE5B}"/>
              </a:ext>
            </a:extLst>
          </p:cNvPr>
          <p:cNvSpPr/>
          <p:nvPr/>
        </p:nvSpPr>
        <p:spPr>
          <a:xfrm>
            <a:off x="1090562" y="2652631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CE2E58-A404-66A4-01A2-5F98538CBF36}"/>
              </a:ext>
            </a:extLst>
          </p:cNvPr>
          <p:cNvSpPr/>
          <p:nvPr/>
        </p:nvSpPr>
        <p:spPr>
          <a:xfrm>
            <a:off x="1062865" y="3989714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E6F5D8-ACBC-B768-5711-70370E725FA9}"/>
              </a:ext>
            </a:extLst>
          </p:cNvPr>
          <p:cNvSpPr/>
          <p:nvPr/>
        </p:nvSpPr>
        <p:spPr>
          <a:xfrm>
            <a:off x="2095655" y="4394526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E72053-8F74-8386-703B-2A853F2411B8}"/>
              </a:ext>
            </a:extLst>
          </p:cNvPr>
          <p:cNvSpPr/>
          <p:nvPr/>
        </p:nvSpPr>
        <p:spPr>
          <a:xfrm>
            <a:off x="2874589" y="5025292"/>
            <a:ext cx="1837266" cy="425000"/>
          </a:xfrm>
          <a:custGeom>
            <a:avLst/>
            <a:gdLst>
              <a:gd name="connsiteX0" fmla="*/ 0 w 1794934"/>
              <a:gd name="connsiteY0" fmla="*/ 292100 h 425000"/>
              <a:gd name="connsiteX1" fmla="*/ 169334 w 1794934"/>
              <a:gd name="connsiteY1" fmla="*/ 309034 h 425000"/>
              <a:gd name="connsiteX2" fmla="*/ 338667 w 1794934"/>
              <a:gd name="connsiteY2" fmla="*/ 364067 h 425000"/>
              <a:gd name="connsiteX3" fmla="*/ 512234 w 1794934"/>
              <a:gd name="connsiteY3" fmla="*/ 406400 h 425000"/>
              <a:gd name="connsiteX4" fmla="*/ 719667 w 1794934"/>
              <a:gd name="connsiteY4" fmla="*/ 423334 h 425000"/>
              <a:gd name="connsiteX5" fmla="*/ 889000 w 1794934"/>
              <a:gd name="connsiteY5" fmla="*/ 419100 h 425000"/>
              <a:gd name="connsiteX6" fmla="*/ 1138767 w 1794934"/>
              <a:gd name="connsiteY6" fmla="*/ 376767 h 425000"/>
              <a:gd name="connsiteX7" fmla="*/ 1388534 w 1794934"/>
              <a:gd name="connsiteY7" fmla="*/ 270934 h 425000"/>
              <a:gd name="connsiteX8" fmla="*/ 1617134 w 1794934"/>
              <a:gd name="connsiteY8" fmla="*/ 139700 h 425000"/>
              <a:gd name="connsiteX9" fmla="*/ 1794934 w 1794934"/>
              <a:gd name="connsiteY9" fmla="*/ 0 h 4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4934" h="425000">
                <a:moveTo>
                  <a:pt x="0" y="292100"/>
                </a:moveTo>
                <a:cubicBezTo>
                  <a:pt x="56445" y="294570"/>
                  <a:pt x="112890" y="297040"/>
                  <a:pt x="169334" y="309034"/>
                </a:cubicBezTo>
                <a:cubicBezTo>
                  <a:pt x="225778" y="321028"/>
                  <a:pt x="281517" y="347839"/>
                  <a:pt x="338667" y="364067"/>
                </a:cubicBezTo>
                <a:cubicBezTo>
                  <a:pt x="395817" y="380295"/>
                  <a:pt x="448734" y="396522"/>
                  <a:pt x="512234" y="406400"/>
                </a:cubicBezTo>
                <a:cubicBezTo>
                  <a:pt x="575734" y="416278"/>
                  <a:pt x="656873" y="421217"/>
                  <a:pt x="719667" y="423334"/>
                </a:cubicBezTo>
                <a:cubicBezTo>
                  <a:pt x="782461" y="425451"/>
                  <a:pt x="819150" y="426861"/>
                  <a:pt x="889000" y="419100"/>
                </a:cubicBezTo>
                <a:cubicBezTo>
                  <a:pt x="958850" y="411339"/>
                  <a:pt x="1055511" y="401461"/>
                  <a:pt x="1138767" y="376767"/>
                </a:cubicBezTo>
                <a:cubicBezTo>
                  <a:pt x="1222023" y="352073"/>
                  <a:pt x="1308806" y="310445"/>
                  <a:pt x="1388534" y="270934"/>
                </a:cubicBezTo>
                <a:cubicBezTo>
                  <a:pt x="1468262" y="231423"/>
                  <a:pt x="1549401" y="184856"/>
                  <a:pt x="1617134" y="139700"/>
                </a:cubicBezTo>
                <a:cubicBezTo>
                  <a:pt x="1684867" y="94544"/>
                  <a:pt x="1739900" y="47272"/>
                  <a:pt x="1794934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FB308-9CB6-BB11-0BA8-3E111E314A60}"/>
              </a:ext>
            </a:extLst>
          </p:cNvPr>
          <p:cNvCxnSpPr>
            <a:cxnSpLocks/>
          </p:cNvCxnSpPr>
          <p:nvPr/>
        </p:nvCxnSpPr>
        <p:spPr>
          <a:xfrm>
            <a:off x="2895752" y="5079725"/>
            <a:ext cx="0" cy="2630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/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/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C573B37-F8D0-CBD8-479A-70D6DE0CBDB6}"/>
              </a:ext>
            </a:extLst>
          </p:cNvPr>
          <p:cNvSpPr/>
          <p:nvPr/>
        </p:nvSpPr>
        <p:spPr>
          <a:xfrm>
            <a:off x="1447800" y="3368040"/>
            <a:ext cx="632460" cy="990600"/>
          </a:xfrm>
          <a:custGeom>
            <a:avLst/>
            <a:gdLst>
              <a:gd name="connsiteX0" fmla="*/ 632460 w 632460"/>
              <a:gd name="connsiteY0" fmla="*/ 990600 h 990600"/>
              <a:gd name="connsiteX1" fmla="*/ 281940 w 632460"/>
              <a:gd name="connsiteY1" fmla="*/ 495300 h 990600"/>
              <a:gd name="connsiteX2" fmla="*/ 0 w 63246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460" h="990600">
                <a:moveTo>
                  <a:pt x="632460" y="990600"/>
                </a:moveTo>
                <a:cubicBezTo>
                  <a:pt x="509905" y="825500"/>
                  <a:pt x="387350" y="660400"/>
                  <a:pt x="281940" y="495300"/>
                </a:cubicBezTo>
                <a:cubicBezTo>
                  <a:pt x="176530" y="330200"/>
                  <a:pt x="88265" y="165100"/>
                  <a:pt x="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BBAB93-CE4F-21B9-C64F-5A20B6B027B4}"/>
              </a:ext>
            </a:extLst>
          </p:cNvPr>
          <p:cNvSpPr/>
          <p:nvPr/>
        </p:nvSpPr>
        <p:spPr>
          <a:xfrm>
            <a:off x="4709160" y="4274820"/>
            <a:ext cx="670560" cy="746760"/>
          </a:xfrm>
          <a:custGeom>
            <a:avLst/>
            <a:gdLst>
              <a:gd name="connsiteX0" fmla="*/ 0 w 670560"/>
              <a:gd name="connsiteY0" fmla="*/ 746760 h 746760"/>
              <a:gd name="connsiteX1" fmla="*/ 213360 w 670560"/>
              <a:gd name="connsiteY1" fmla="*/ 548640 h 746760"/>
              <a:gd name="connsiteX2" fmla="*/ 480060 w 670560"/>
              <a:gd name="connsiteY2" fmla="*/ 243840 h 746760"/>
              <a:gd name="connsiteX3" fmla="*/ 670560 w 670560"/>
              <a:gd name="connsiteY3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746760">
                <a:moveTo>
                  <a:pt x="0" y="746760"/>
                </a:moveTo>
                <a:cubicBezTo>
                  <a:pt x="66675" y="689610"/>
                  <a:pt x="133350" y="632460"/>
                  <a:pt x="213360" y="548640"/>
                </a:cubicBezTo>
                <a:cubicBezTo>
                  <a:pt x="293370" y="464820"/>
                  <a:pt x="403860" y="335280"/>
                  <a:pt x="480060" y="243840"/>
                </a:cubicBezTo>
                <a:cubicBezTo>
                  <a:pt x="556260" y="152400"/>
                  <a:pt x="613410" y="76200"/>
                  <a:pt x="67056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1EF657-586E-A1CD-D400-D13FD35258CB}"/>
              </a:ext>
            </a:extLst>
          </p:cNvPr>
          <p:cNvSpPr/>
          <p:nvPr/>
        </p:nvSpPr>
        <p:spPr>
          <a:xfrm>
            <a:off x="2463064" y="4777809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BD48C-B7F5-196D-2FD0-4056D5278804}"/>
              </a:ext>
            </a:extLst>
          </p:cNvPr>
          <p:cNvSpPr txBox="1"/>
          <p:nvPr/>
        </p:nvSpPr>
        <p:spPr>
          <a:xfrm>
            <a:off x="2479408" y="3999404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A2C67-F21B-756F-EE12-F185E4B47C78}"/>
              </a:ext>
            </a:extLst>
          </p:cNvPr>
          <p:cNvSpPr txBox="1"/>
          <p:nvPr/>
        </p:nvSpPr>
        <p:spPr>
          <a:xfrm>
            <a:off x="6294743" y="2650594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5231C-B85E-BBC6-798D-5B2B38FF11C6}"/>
              </a:ext>
            </a:extLst>
          </p:cNvPr>
          <p:cNvCxnSpPr/>
          <p:nvPr/>
        </p:nvCxnSpPr>
        <p:spPr>
          <a:xfrm flipV="1">
            <a:off x="7674179" y="2593163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220C50-B1F6-E66F-51CA-2D3216C83CEA}"/>
              </a:ext>
            </a:extLst>
          </p:cNvPr>
          <p:cNvCxnSpPr/>
          <p:nvPr/>
        </p:nvCxnSpPr>
        <p:spPr>
          <a:xfrm>
            <a:off x="7660927" y="4273734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A5F94E-6F55-B901-A47E-312DB823EFAA}"/>
              </a:ext>
            </a:extLst>
          </p:cNvPr>
          <p:cNvCxnSpPr/>
          <p:nvPr/>
        </p:nvCxnSpPr>
        <p:spPr>
          <a:xfrm flipV="1">
            <a:off x="7700683" y="4825741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A09A90-64BA-6C4E-4B96-B5DBFD9E3D7D}"/>
              </a:ext>
            </a:extLst>
          </p:cNvPr>
          <p:cNvCxnSpPr/>
          <p:nvPr/>
        </p:nvCxnSpPr>
        <p:spPr>
          <a:xfrm>
            <a:off x="7700683" y="6493060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/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blipFill>
                <a:blip r:embed="rId5"/>
                <a:stretch>
                  <a:fillRect l="-34615" r="-3076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/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blipFill>
                <a:blip r:embed="rId6"/>
                <a:stretch>
                  <a:fillRect l="-34615" r="-3076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015DEAA-A1C6-564A-E218-8D9876ADB7C3}"/>
              </a:ext>
            </a:extLst>
          </p:cNvPr>
          <p:cNvSpPr txBox="1"/>
          <p:nvPr/>
        </p:nvSpPr>
        <p:spPr>
          <a:xfrm rot="16200000">
            <a:off x="6907428" y="3183039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901CEA-3309-D4F5-DE6B-6ADD5DD47739}"/>
              </a:ext>
            </a:extLst>
          </p:cNvPr>
          <p:cNvSpPr txBox="1"/>
          <p:nvPr/>
        </p:nvSpPr>
        <p:spPr>
          <a:xfrm rot="16200000">
            <a:off x="6907428" y="541040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49BFC7-3DD7-1DCC-0C59-68400AFC20D0}"/>
              </a:ext>
            </a:extLst>
          </p:cNvPr>
          <p:cNvSpPr txBox="1"/>
          <p:nvPr/>
        </p:nvSpPr>
        <p:spPr>
          <a:xfrm>
            <a:off x="8564338" y="4576824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Actual dynamics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3491B0-A9C1-0E4F-B627-A40BA84E6690}"/>
              </a:ext>
            </a:extLst>
          </p:cNvPr>
          <p:cNvSpPr txBox="1"/>
          <p:nvPr/>
        </p:nvSpPr>
        <p:spPr>
          <a:xfrm>
            <a:off x="8564343" y="2290822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Traditional MQC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2F700D-8355-EE88-01D1-2B264EB1ECC6}"/>
              </a:ext>
            </a:extLst>
          </p:cNvPr>
          <p:cNvCxnSpPr>
            <a:cxnSpLocks/>
          </p:cNvCxnSpPr>
          <p:nvPr/>
        </p:nvCxnSpPr>
        <p:spPr>
          <a:xfrm>
            <a:off x="7871791" y="2996929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899254-EAF6-7FDF-ACBD-5CE25B337393}"/>
              </a:ext>
            </a:extLst>
          </p:cNvPr>
          <p:cNvCxnSpPr>
            <a:cxnSpLocks/>
          </p:cNvCxnSpPr>
          <p:nvPr/>
        </p:nvCxnSpPr>
        <p:spPr>
          <a:xfrm>
            <a:off x="7871791" y="4031215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D78260B-4191-7133-3552-158FC2FBA174}"/>
              </a:ext>
            </a:extLst>
          </p:cNvPr>
          <p:cNvCxnSpPr>
            <a:cxnSpLocks/>
          </p:cNvCxnSpPr>
          <p:nvPr/>
        </p:nvCxnSpPr>
        <p:spPr>
          <a:xfrm>
            <a:off x="7871791" y="5224298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42D345-D84C-04B8-E60F-0D521945119E}"/>
              </a:ext>
            </a:extLst>
          </p:cNvPr>
          <p:cNvCxnSpPr>
            <a:cxnSpLocks/>
          </p:cNvCxnSpPr>
          <p:nvPr/>
        </p:nvCxnSpPr>
        <p:spPr>
          <a:xfrm>
            <a:off x="7871791" y="6258584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/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blipFill>
                <a:blip r:embed="rId7"/>
                <a:stretch>
                  <a:fillRect l="-5530" r="-1843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0E5CD7-8B2D-DDF3-BC74-78F9C753DF33}"/>
              </a:ext>
            </a:extLst>
          </p:cNvPr>
          <p:cNvCxnSpPr/>
          <p:nvPr/>
        </p:nvCxnSpPr>
        <p:spPr>
          <a:xfrm>
            <a:off x="8640934" y="2984229"/>
            <a:ext cx="489226" cy="2999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01FB0A2-1FF5-0C42-7C86-4A1E172EE74A}"/>
              </a:ext>
            </a:extLst>
          </p:cNvPr>
          <p:cNvCxnSpPr>
            <a:cxnSpLocks/>
          </p:cNvCxnSpPr>
          <p:nvPr/>
        </p:nvCxnSpPr>
        <p:spPr>
          <a:xfrm flipV="1">
            <a:off x="8646131" y="3728126"/>
            <a:ext cx="489226" cy="2999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58EDFD3-53A2-0CA4-FDC6-9B12A9F8775C}"/>
              </a:ext>
            </a:extLst>
          </p:cNvPr>
          <p:cNvCxnSpPr/>
          <p:nvPr/>
        </p:nvCxnSpPr>
        <p:spPr>
          <a:xfrm>
            <a:off x="8653412" y="5208636"/>
            <a:ext cx="489226" cy="2999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E7169A2-9131-296D-1CA6-D7263679419B}"/>
              </a:ext>
            </a:extLst>
          </p:cNvPr>
          <p:cNvCxnSpPr>
            <a:cxnSpLocks/>
          </p:cNvCxnSpPr>
          <p:nvPr/>
        </p:nvCxnSpPr>
        <p:spPr>
          <a:xfrm flipV="1">
            <a:off x="8658609" y="5952533"/>
            <a:ext cx="489226" cy="2999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BCA-0818-2673-8E73-E188F7E6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Decoherence correction in the MQC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F32D5-F64E-0067-320A-16A20E58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“Overcoherence” problem: the decoherence is missing in the original electronic TDSE.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2068E9-510E-DEE4-6C93-0B7902637C52}"/>
              </a:ext>
            </a:extLst>
          </p:cNvPr>
          <p:cNvCxnSpPr/>
          <p:nvPr/>
        </p:nvCxnSpPr>
        <p:spPr>
          <a:xfrm>
            <a:off x="1005721" y="6232400"/>
            <a:ext cx="449974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3CD7EA-E9DC-1414-C0CF-DA6EB4148BBB}"/>
              </a:ext>
            </a:extLst>
          </p:cNvPr>
          <p:cNvSpPr txBox="1"/>
          <p:nvPr/>
        </p:nvSpPr>
        <p:spPr>
          <a:xfrm>
            <a:off x="5505461" y="6138217"/>
            <a:ext cx="65" cy="128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832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08B15-C237-2C90-2D38-B69B503FD7FD}"/>
              </a:ext>
            </a:extLst>
          </p:cNvPr>
          <p:cNvGrpSpPr/>
          <p:nvPr/>
        </p:nvGrpSpPr>
        <p:grpSpPr>
          <a:xfrm>
            <a:off x="1303187" y="5527392"/>
            <a:ext cx="569973" cy="686407"/>
            <a:chOff x="3022600" y="1130300"/>
            <a:chExt cx="5994400" cy="45974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AE6B57-F80F-6CC7-7741-2757EDA9C946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A55FB4-5907-955F-5B19-7BECB6C45321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1D02A-5ED8-6027-BC59-E7ACCF13C9AC}"/>
              </a:ext>
            </a:extLst>
          </p:cNvPr>
          <p:cNvGrpSpPr/>
          <p:nvPr/>
        </p:nvGrpSpPr>
        <p:grpSpPr>
          <a:xfrm>
            <a:off x="2166611" y="5671517"/>
            <a:ext cx="801313" cy="541850"/>
            <a:chOff x="3022600" y="1130300"/>
            <a:chExt cx="5994400" cy="45974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D7D223-78A0-1498-F851-EC315049D41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A690B6-AFF5-B7B1-E43B-F32F2B7BC38C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002B8-13FB-2176-F1A1-3F7B9BAB2CCE}"/>
              </a:ext>
            </a:extLst>
          </p:cNvPr>
          <p:cNvGrpSpPr/>
          <p:nvPr/>
        </p:nvGrpSpPr>
        <p:grpSpPr>
          <a:xfrm>
            <a:off x="2166611" y="6182830"/>
            <a:ext cx="801313" cy="30245"/>
            <a:chOff x="3022600" y="1130300"/>
            <a:chExt cx="5994400" cy="45974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84F06D-6B98-2400-C79D-97C86BB0B7C9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7B312C3-1109-E277-7D3E-C995086BF92B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43125-7D10-B0DF-01DF-42D744046633}"/>
              </a:ext>
            </a:extLst>
          </p:cNvPr>
          <p:cNvGrpSpPr/>
          <p:nvPr/>
        </p:nvGrpSpPr>
        <p:grpSpPr>
          <a:xfrm>
            <a:off x="3139484" y="5810710"/>
            <a:ext cx="569973" cy="400590"/>
            <a:chOff x="3022600" y="1130300"/>
            <a:chExt cx="5994400" cy="45974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FE0831-C937-4804-4270-6D6D2AF757BB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9AFF52-9506-5437-4A0E-F9B9236B07C5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D3771A-DF88-A515-DE53-05A0491A297B}"/>
              </a:ext>
            </a:extLst>
          </p:cNvPr>
          <p:cNvGrpSpPr/>
          <p:nvPr/>
        </p:nvGrpSpPr>
        <p:grpSpPr>
          <a:xfrm>
            <a:off x="3367696" y="5985282"/>
            <a:ext cx="678854" cy="226361"/>
            <a:chOff x="3022600" y="1130300"/>
            <a:chExt cx="5994400" cy="45974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553CF3-E3A3-2527-9611-6C469F28A6CF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FDB8BF4-6D53-8396-B8B7-66A13AF48ECA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70B40B-762A-C68A-E8CF-DE36F9412D02}"/>
              </a:ext>
            </a:extLst>
          </p:cNvPr>
          <p:cNvGrpSpPr/>
          <p:nvPr/>
        </p:nvGrpSpPr>
        <p:grpSpPr>
          <a:xfrm>
            <a:off x="4449801" y="5770875"/>
            <a:ext cx="396587" cy="439066"/>
            <a:chOff x="3022600" y="1130300"/>
            <a:chExt cx="5994400" cy="45974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49E7CD-1163-2716-7C22-E1B37C9A282A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424B2-CF3F-CC09-E5D7-3196D1DCC488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1673E9-10BA-E833-8BCA-6C2EB270BB9C}"/>
              </a:ext>
            </a:extLst>
          </p:cNvPr>
          <p:cNvGrpSpPr/>
          <p:nvPr/>
        </p:nvGrpSpPr>
        <p:grpSpPr>
          <a:xfrm>
            <a:off x="4914496" y="5935185"/>
            <a:ext cx="334784" cy="279006"/>
            <a:chOff x="3022600" y="1130300"/>
            <a:chExt cx="5994400" cy="45974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7D0B0B-6A89-62A7-9AD2-BC8D2D66E1E2}"/>
                </a:ext>
              </a:extLst>
            </p:cNvPr>
            <p:cNvSpPr/>
            <p:nvPr/>
          </p:nvSpPr>
          <p:spPr>
            <a:xfrm>
              <a:off x="30226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D947C6-5A86-2855-2E5D-0AC927C73726}"/>
                </a:ext>
              </a:extLst>
            </p:cNvPr>
            <p:cNvSpPr/>
            <p:nvPr/>
          </p:nvSpPr>
          <p:spPr>
            <a:xfrm flipH="1">
              <a:off x="6019800" y="1130300"/>
              <a:ext cx="2997200" cy="4597400"/>
            </a:xfrm>
            <a:custGeom>
              <a:avLst/>
              <a:gdLst>
                <a:gd name="connsiteX0" fmla="*/ 2997200 w 2997200"/>
                <a:gd name="connsiteY0" fmla="*/ 0 h 4597400"/>
                <a:gd name="connsiteX1" fmla="*/ 2851150 w 2997200"/>
                <a:gd name="connsiteY1" fmla="*/ 50800 h 4597400"/>
                <a:gd name="connsiteX2" fmla="*/ 2698750 w 2997200"/>
                <a:gd name="connsiteY2" fmla="*/ 266700 h 4597400"/>
                <a:gd name="connsiteX3" fmla="*/ 2641600 w 2997200"/>
                <a:gd name="connsiteY3" fmla="*/ 387350 h 4597400"/>
                <a:gd name="connsiteX4" fmla="*/ 2571750 w 2997200"/>
                <a:gd name="connsiteY4" fmla="*/ 552450 h 4597400"/>
                <a:gd name="connsiteX5" fmla="*/ 2514600 w 2997200"/>
                <a:gd name="connsiteY5" fmla="*/ 698500 h 4597400"/>
                <a:gd name="connsiteX6" fmla="*/ 2432050 w 2997200"/>
                <a:gd name="connsiteY6" fmla="*/ 927100 h 4597400"/>
                <a:gd name="connsiteX7" fmla="*/ 2374900 w 2997200"/>
                <a:gd name="connsiteY7" fmla="*/ 1123950 h 4597400"/>
                <a:gd name="connsiteX8" fmla="*/ 2311400 w 2997200"/>
                <a:gd name="connsiteY8" fmla="*/ 1308100 h 4597400"/>
                <a:gd name="connsiteX9" fmla="*/ 2260600 w 2997200"/>
                <a:gd name="connsiteY9" fmla="*/ 1485900 h 4597400"/>
                <a:gd name="connsiteX10" fmla="*/ 2209800 w 2997200"/>
                <a:gd name="connsiteY10" fmla="*/ 1657350 h 4597400"/>
                <a:gd name="connsiteX11" fmla="*/ 2165350 w 2997200"/>
                <a:gd name="connsiteY11" fmla="*/ 1809750 h 4597400"/>
                <a:gd name="connsiteX12" fmla="*/ 2114550 w 2997200"/>
                <a:gd name="connsiteY12" fmla="*/ 1987550 h 4597400"/>
                <a:gd name="connsiteX13" fmla="*/ 2044700 w 2997200"/>
                <a:gd name="connsiteY13" fmla="*/ 2203450 h 4597400"/>
                <a:gd name="connsiteX14" fmla="*/ 1981200 w 2997200"/>
                <a:gd name="connsiteY14" fmla="*/ 2425700 h 4597400"/>
                <a:gd name="connsiteX15" fmla="*/ 1905000 w 2997200"/>
                <a:gd name="connsiteY15" fmla="*/ 2660650 h 4597400"/>
                <a:gd name="connsiteX16" fmla="*/ 1841500 w 2997200"/>
                <a:gd name="connsiteY16" fmla="*/ 2870200 h 4597400"/>
                <a:gd name="connsiteX17" fmla="*/ 1778000 w 2997200"/>
                <a:gd name="connsiteY17" fmla="*/ 3054350 h 4597400"/>
                <a:gd name="connsiteX18" fmla="*/ 1714500 w 2997200"/>
                <a:gd name="connsiteY18" fmla="*/ 3232150 h 4597400"/>
                <a:gd name="connsiteX19" fmla="*/ 1631950 w 2997200"/>
                <a:gd name="connsiteY19" fmla="*/ 3422650 h 4597400"/>
                <a:gd name="connsiteX20" fmla="*/ 1555750 w 2997200"/>
                <a:gd name="connsiteY20" fmla="*/ 3594100 h 4597400"/>
                <a:gd name="connsiteX21" fmla="*/ 1485900 w 2997200"/>
                <a:gd name="connsiteY21" fmla="*/ 3740150 h 4597400"/>
                <a:gd name="connsiteX22" fmla="*/ 1416050 w 2997200"/>
                <a:gd name="connsiteY22" fmla="*/ 3860800 h 4597400"/>
                <a:gd name="connsiteX23" fmla="*/ 1339850 w 2997200"/>
                <a:gd name="connsiteY23" fmla="*/ 3981450 h 4597400"/>
                <a:gd name="connsiteX24" fmla="*/ 1270000 w 2997200"/>
                <a:gd name="connsiteY24" fmla="*/ 4089400 h 4597400"/>
                <a:gd name="connsiteX25" fmla="*/ 1181100 w 2997200"/>
                <a:gd name="connsiteY25" fmla="*/ 4184650 h 4597400"/>
                <a:gd name="connsiteX26" fmla="*/ 1104900 w 2997200"/>
                <a:gd name="connsiteY26" fmla="*/ 4267200 h 4597400"/>
                <a:gd name="connsiteX27" fmla="*/ 1003300 w 2997200"/>
                <a:gd name="connsiteY27" fmla="*/ 4349750 h 4597400"/>
                <a:gd name="connsiteX28" fmla="*/ 857250 w 2997200"/>
                <a:gd name="connsiteY28" fmla="*/ 4432300 h 4597400"/>
                <a:gd name="connsiteX29" fmla="*/ 673100 w 2997200"/>
                <a:gd name="connsiteY29" fmla="*/ 4514850 h 4597400"/>
                <a:gd name="connsiteX30" fmla="*/ 508000 w 2997200"/>
                <a:gd name="connsiteY30" fmla="*/ 4552950 h 4597400"/>
                <a:gd name="connsiteX31" fmla="*/ 247650 w 2997200"/>
                <a:gd name="connsiteY31" fmla="*/ 4584700 h 4597400"/>
                <a:gd name="connsiteX32" fmla="*/ 0 w 2997200"/>
                <a:gd name="connsiteY32" fmla="*/ 4597400 h 459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97200" h="4597400">
                  <a:moveTo>
                    <a:pt x="2997200" y="0"/>
                  </a:moveTo>
                  <a:cubicBezTo>
                    <a:pt x="2949046" y="3175"/>
                    <a:pt x="2900892" y="6350"/>
                    <a:pt x="2851150" y="50800"/>
                  </a:cubicBezTo>
                  <a:cubicBezTo>
                    <a:pt x="2801408" y="95250"/>
                    <a:pt x="2733675" y="210608"/>
                    <a:pt x="2698750" y="266700"/>
                  </a:cubicBezTo>
                  <a:cubicBezTo>
                    <a:pt x="2663825" y="322792"/>
                    <a:pt x="2662767" y="339725"/>
                    <a:pt x="2641600" y="387350"/>
                  </a:cubicBezTo>
                  <a:cubicBezTo>
                    <a:pt x="2620433" y="434975"/>
                    <a:pt x="2592917" y="500592"/>
                    <a:pt x="2571750" y="552450"/>
                  </a:cubicBezTo>
                  <a:cubicBezTo>
                    <a:pt x="2550583" y="604308"/>
                    <a:pt x="2537883" y="636058"/>
                    <a:pt x="2514600" y="698500"/>
                  </a:cubicBezTo>
                  <a:cubicBezTo>
                    <a:pt x="2491317" y="760942"/>
                    <a:pt x="2455333" y="856192"/>
                    <a:pt x="2432050" y="927100"/>
                  </a:cubicBezTo>
                  <a:cubicBezTo>
                    <a:pt x="2408767" y="998008"/>
                    <a:pt x="2395008" y="1060450"/>
                    <a:pt x="2374900" y="1123950"/>
                  </a:cubicBezTo>
                  <a:cubicBezTo>
                    <a:pt x="2354792" y="1187450"/>
                    <a:pt x="2330450" y="1247775"/>
                    <a:pt x="2311400" y="1308100"/>
                  </a:cubicBezTo>
                  <a:cubicBezTo>
                    <a:pt x="2292350" y="1368425"/>
                    <a:pt x="2277533" y="1427692"/>
                    <a:pt x="2260600" y="1485900"/>
                  </a:cubicBezTo>
                  <a:cubicBezTo>
                    <a:pt x="2243667" y="1544108"/>
                    <a:pt x="2225675" y="1603375"/>
                    <a:pt x="2209800" y="1657350"/>
                  </a:cubicBezTo>
                  <a:cubicBezTo>
                    <a:pt x="2193925" y="1711325"/>
                    <a:pt x="2181225" y="1754717"/>
                    <a:pt x="2165350" y="1809750"/>
                  </a:cubicBezTo>
                  <a:cubicBezTo>
                    <a:pt x="2149475" y="1864783"/>
                    <a:pt x="2134658" y="1921933"/>
                    <a:pt x="2114550" y="1987550"/>
                  </a:cubicBezTo>
                  <a:cubicBezTo>
                    <a:pt x="2094442" y="2053167"/>
                    <a:pt x="2066925" y="2130425"/>
                    <a:pt x="2044700" y="2203450"/>
                  </a:cubicBezTo>
                  <a:cubicBezTo>
                    <a:pt x="2022475" y="2276475"/>
                    <a:pt x="2004483" y="2349500"/>
                    <a:pt x="1981200" y="2425700"/>
                  </a:cubicBezTo>
                  <a:cubicBezTo>
                    <a:pt x="1957917" y="2501900"/>
                    <a:pt x="1928283" y="2586567"/>
                    <a:pt x="1905000" y="2660650"/>
                  </a:cubicBezTo>
                  <a:cubicBezTo>
                    <a:pt x="1881717" y="2734733"/>
                    <a:pt x="1862667" y="2804583"/>
                    <a:pt x="1841500" y="2870200"/>
                  </a:cubicBezTo>
                  <a:cubicBezTo>
                    <a:pt x="1820333" y="2935817"/>
                    <a:pt x="1799167" y="2994025"/>
                    <a:pt x="1778000" y="3054350"/>
                  </a:cubicBezTo>
                  <a:cubicBezTo>
                    <a:pt x="1756833" y="3114675"/>
                    <a:pt x="1738842" y="3170767"/>
                    <a:pt x="1714500" y="3232150"/>
                  </a:cubicBezTo>
                  <a:cubicBezTo>
                    <a:pt x="1690158" y="3293533"/>
                    <a:pt x="1658408" y="3362325"/>
                    <a:pt x="1631950" y="3422650"/>
                  </a:cubicBezTo>
                  <a:cubicBezTo>
                    <a:pt x="1605492" y="3482975"/>
                    <a:pt x="1580092" y="3541183"/>
                    <a:pt x="1555750" y="3594100"/>
                  </a:cubicBezTo>
                  <a:cubicBezTo>
                    <a:pt x="1531408" y="3647017"/>
                    <a:pt x="1509183" y="3695700"/>
                    <a:pt x="1485900" y="3740150"/>
                  </a:cubicBezTo>
                  <a:cubicBezTo>
                    <a:pt x="1462617" y="3784600"/>
                    <a:pt x="1440392" y="3820583"/>
                    <a:pt x="1416050" y="3860800"/>
                  </a:cubicBezTo>
                  <a:cubicBezTo>
                    <a:pt x="1391708" y="3901017"/>
                    <a:pt x="1364192" y="3943350"/>
                    <a:pt x="1339850" y="3981450"/>
                  </a:cubicBezTo>
                  <a:cubicBezTo>
                    <a:pt x="1315508" y="4019550"/>
                    <a:pt x="1296458" y="4055533"/>
                    <a:pt x="1270000" y="4089400"/>
                  </a:cubicBezTo>
                  <a:cubicBezTo>
                    <a:pt x="1243542" y="4123267"/>
                    <a:pt x="1181100" y="4184650"/>
                    <a:pt x="1181100" y="4184650"/>
                  </a:cubicBezTo>
                  <a:cubicBezTo>
                    <a:pt x="1153583" y="4214283"/>
                    <a:pt x="1134533" y="4239683"/>
                    <a:pt x="1104900" y="4267200"/>
                  </a:cubicBezTo>
                  <a:cubicBezTo>
                    <a:pt x="1075267" y="4294717"/>
                    <a:pt x="1044575" y="4322233"/>
                    <a:pt x="1003300" y="4349750"/>
                  </a:cubicBezTo>
                  <a:cubicBezTo>
                    <a:pt x="962025" y="4377267"/>
                    <a:pt x="912283" y="4404783"/>
                    <a:pt x="857250" y="4432300"/>
                  </a:cubicBezTo>
                  <a:cubicBezTo>
                    <a:pt x="802217" y="4459817"/>
                    <a:pt x="731308" y="4494742"/>
                    <a:pt x="673100" y="4514850"/>
                  </a:cubicBezTo>
                  <a:cubicBezTo>
                    <a:pt x="614892" y="4534958"/>
                    <a:pt x="578908" y="4541308"/>
                    <a:pt x="508000" y="4552950"/>
                  </a:cubicBezTo>
                  <a:cubicBezTo>
                    <a:pt x="437092" y="4564592"/>
                    <a:pt x="332317" y="4577292"/>
                    <a:pt x="247650" y="4584700"/>
                  </a:cubicBezTo>
                  <a:cubicBezTo>
                    <a:pt x="162983" y="4592108"/>
                    <a:pt x="81491" y="4594754"/>
                    <a:pt x="0" y="459740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2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889B4-5E65-27D5-754A-89D711C0BE5B}"/>
              </a:ext>
            </a:extLst>
          </p:cNvPr>
          <p:cNvSpPr/>
          <p:nvPr/>
        </p:nvSpPr>
        <p:spPr>
          <a:xfrm>
            <a:off x="1090562" y="2652631"/>
            <a:ext cx="4472042" cy="2475823"/>
          </a:xfrm>
          <a:custGeom>
            <a:avLst/>
            <a:gdLst>
              <a:gd name="connsiteX0" fmla="*/ 0 w 5638800"/>
              <a:gd name="connsiteY0" fmla="*/ 0 h 3121401"/>
              <a:gd name="connsiteX1" fmla="*/ 171450 w 5638800"/>
              <a:gd name="connsiteY1" fmla="*/ 358775 h 3121401"/>
              <a:gd name="connsiteX2" fmla="*/ 374650 w 5638800"/>
              <a:gd name="connsiteY2" fmla="*/ 746125 h 3121401"/>
              <a:gd name="connsiteX3" fmla="*/ 612775 w 5638800"/>
              <a:gd name="connsiteY3" fmla="*/ 1184275 h 3121401"/>
              <a:gd name="connsiteX4" fmla="*/ 882650 w 5638800"/>
              <a:gd name="connsiteY4" fmla="*/ 1635125 h 3121401"/>
              <a:gd name="connsiteX5" fmla="*/ 1158875 w 5638800"/>
              <a:gd name="connsiteY5" fmla="*/ 2028825 h 3121401"/>
              <a:gd name="connsiteX6" fmla="*/ 1403350 w 5638800"/>
              <a:gd name="connsiteY6" fmla="*/ 2355850 h 3121401"/>
              <a:gd name="connsiteX7" fmla="*/ 1654175 w 5638800"/>
              <a:gd name="connsiteY7" fmla="*/ 2635250 h 3121401"/>
              <a:gd name="connsiteX8" fmla="*/ 1908175 w 5638800"/>
              <a:gd name="connsiteY8" fmla="*/ 2870200 h 3121401"/>
              <a:gd name="connsiteX9" fmla="*/ 2124075 w 5638800"/>
              <a:gd name="connsiteY9" fmla="*/ 3035300 h 3121401"/>
              <a:gd name="connsiteX10" fmla="*/ 2286000 w 5638800"/>
              <a:gd name="connsiteY10" fmla="*/ 3101975 h 3121401"/>
              <a:gd name="connsiteX11" fmla="*/ 2409825 w 5638800"/>
              <a:gd name="connsiteY11" fmla="*/ 3121025 h 3121401"/>
              <a:gd name="connsiteX12" fmla="*/ 2574925 w 5638800"/>
              <a:gd name="connsiteY12" fmla="*/ 3089275 h 3121401"/>
              <a:gd name="connsiteX13" fmla="*/ 2733675 w 5638800"/>
              <a:gd name="connsiteY13" fmla="*/ 3038475 h 3121401"/>
              <a:gd name="connsiteX14" fmla="*/ 2914650 w 5638800"/>
              <a:gd name="connsiteY14" fmla="*/ 2952750 h 3121401"/>
              <a:gd name="connsiteX15" fmla="*/ 3114675 w 5638800"/>
              <a:gd name="connsiteY15" fmla="*/ 2844800 h 3121401"/>
              <a:gd name="connsiteX16" fmla="*/ 3448050 w 5638800"/>
              <a:gd name="connsiteY16" fmla="*/ 2641600 h 3121401"/>
              <a:gd name="connsiteX17" fmla="*/ 3705225 w 5638800"/>
              <a:gd name="connsiteY17" fmla="*/ 2470150 h 3121401"/>
              <a:gd name="connsiteX18" fmla="*/ 4016375 w 5638800"/>
              <a:gd name="connsiteY18" fmla="*/ 2232025 h 3121401"/>
              <a:gd name="connsiteX19" fmla="*/ 4406900 w 5638800"/>
              <a:gd name="connsiteY19" fmla="*/ 1898650 h 3121401"/>
              <a:gd name="connsiteX20" fmla="*/ 4778375 w 5638800"/>
              <a:gd name="connsiteY20" fmla="*/ 1539875 h 3121401"/>
              <a:gd name="connsiteX21" fmla="*/ 5073650 w 5638800"/>
              <a:gd name="connsiteY21" fmla="*/ 1228725 h 3121401"/>
              <a:gd name="connsiteX22" fmla="*/ 5362575 w 5638800"/>
              <a:gd name="connsiteY22" fmla="*/ 898525 h 3121401"/>
              <a:gd name="connsiteX23" fmla="*/ 5638800 w 5638800"/>
              <a:gd name="connsiteY23" fmla="*/ 571500 h 3121401"/>
              <a:gd name="connsiteX0" fmla="*/ 0 w 5638800"/>
              <a:gd name="connsiteY0" fmla="*/ 0 h 3126628"/>
              <a:gd name="connsiteX1" fmla="*/ 171450 w 5638800"/>
              <a:gd name="connsiteY1" fmla="*/ 358775 h 3126628"/>
              <a:gd name="connsiteX2" fmla="*/ 374650 w 5638800"/>
              <a:gd name="connsiteY2" fmla="*/ 746125 h 3126628"/>
              <a:gd name="connsiteX3" fmla="*/ 612775 w 5638800"/>
              <a:gd name="connsiteY3" fmla="*/ 1184275 h 3126628"/>
              <a:gd name="connsiteX4" fmla="*/ 882650 w 5638800"/>
              <a:gd name="connsiteY4" fmla="*/ 1635125 h 3126628"/>
              <a:gd name="connsiteX5" fmla="*/ 1158875 w 5638800"/>
              <a:gd name="connsiteY5" fmla="*/ 2028825 h 3126628"/>
              <a:gd name="connsiteX6" fmla="*/ 1403350 w 5638800"/>
              <a:gd name="connsiteY6" fmla="*/ 2355850 h 3126628"/>
              <a:gd name="connsiteX7" fmla="*/ 1654175 w 5638800"/>
              <a:gd name="connsiteY7" fmla="*/ 2635250 h 3126628"/>
              <a:gd name="connsiteX8" fmla="*/ 1908175 w 5638800"/>
              <a:gd name="connsiteY8" fmla="*/ 2870200 h 3126628"/>
              <a:gd name="connsiteX9" fmla="*/ 2124075 w 5638800"/>
              <a:gd name="connsiteY9" fmla="*/ 3035300 h 3126628"/>
              <a:gd name="connsiteX10" fmla="*/ 2286000 w 5638800"/>
              <a:gd name="connsiteY10" fmla="*/ 3117850 h 3126628"/>
              <a:gd name="connsiteX11" fmla="*/ 2409825 w 5638800"/>
              <a:gd name="connsiteY11" fmla="*/ 3121025 h 3126628"/>
              <a:gd name="connsiteX12" fmla="*/ 2574925 w 5638800"/>
              <a:gd name="connsiteY12" fmla="*/ 3089275 h 3126628"/>
              <a:gd name="connsiteX13" fmla="*/ 2733675 w 5638800"/>
              <a:gd name="connsiteY13" fmla="*/ 3038475 h 3126628"/>
              <a:gd name="connsiteX14" fmla="*/ 2914650 w 5638800"/>
              <a:gd name="connsiteY14" fmla="*/ 2952750 h 3126628"/>
              <a:gd name="connsiteX15" fmla="*/ 3114675 w 5638800"/>
              <a:gd name="connsiteY15" fmla="*/ 2844800 h 3126628"/>
              <a:gd name="connsiteX16" fmla="*/ 3448050 w 5638800"/>
              <a:gd name="connsiteY16" fmla="*/ 2641600 h 3126628"/>
              <a:gd name="connsiteX17" fmla="*/ 3705225 w 5638800"/>
              <a:gd name="connsiteY17" fmla="*/ 2470150 h 3126628"/>
              <a:gd name="connsiteX18" fmla="*/ 4016375 w 5638800"/>
              <a:gd name="connsiteY18" fmla="*/ 2232025 h 3126628"/>
              <a:gd name="connsiteX19" fmla="*/ 4406900 w 5638800"/>
              <a:gd name="connsiteY19" fmla="*/ 1898650 h 3126628"/>
              <a:gd name="connsiteX20" fmla="*/ 4778375 w 5638800"/>
              <a:gd name="connsiteY20" fmla="*/ 1539875 h 3126628"/>
              <a:gd name="connsiteX21" fmla="*/ 5073650 w 5638800"/>
              <a:gd name="connsiteY21" fmla="*/ 1228725 h 3126628"/>
              <a:gd name="connsiteX22" fmla="*/ 5362575 w 5638800"/>
              <a:gd name="connsiteY22" fmla="*/ 898525 h 3126628"/>
              <a:gd name="connsiteX23" fmla="*/ 5638800 w 5638800"/>
              <a:gd name="connsiteY23" fmla="*/ 571500 h 3126628"/>
              <a:gd name="connsiteX0" fmla="*/ 0 w 5638800"/>
              <a:gd name="connsiteY0" fmla="*/ 0 h 3121767"/>
              <a:gd name="connsiteX1" fmla="*/ 171450 w 5638800"/>
              <a:gd name="connsiteY1" fmla="*/ 358775 h 3121767"/>
              <a:gd name="connsiteX2" fmla="*/ 374650 w 5638800"/>
              <a:gd name="connsiteY2" fmla="*/ 746125 h 3121767"/>
              <a:gd name="connsiteX3" fmla="*/ 612775 w 5638800"/>
              <a:gd name="connsiteY3" fmla="*/ 1184275 h 3121767"/>
              <a:gd name="connsiteX4" fmla="*/ 882650 w 5638800"/>
              <a:gd name="connsiteY4" fmla="*/ 1635125 h 3121767"/>
              <a:gd name="connsiteX5" fmla="*/ 1158875 w 5638800"/>
              <a:gd name="connsiteY5" fmla="*/ 2028825 h 3121767"/>
              <a:gd name="connsiteX6" fmla="*/ 1403350 w 5638800"/>
              <a:gd name="connsiteY6" fmla="*/ 2355850 h 3121767"/>
              <a:gd name="connsiteX7" fmla="*/ 1654175 w 5638800"/>
              <a:gd name="connsiteY7" fmla="*/ 2635250 h 3121767"/>
              <a:gd name="connsiteX8" fmla="*/ 1908175 w 5638800"/>
              <a:gd name="connsiteY8" fmla="*/ 2870200 h 3121767"/>
              <a:gd name="connsiteX9" fmla="*/ 2124075 w 5638800"/>
              <a:gd name="connsiteY9" fmla="*/ 3035300 h 3121767"/>
              <a:gd name="connsiteX10" fmla="*/ 2282825 w 5638800"/>
              <a:gd name="connsiteY10" fmla="*/ 3105150 h 3121767"/>
              <a:gd name="connsiteX11" fmla="*/ 2409825 w 5638800"/>
              <a:gd name="connsiteY11" fmla="*/ 3121025 h 3121767"/>
              <a:gd name="connsiteX12" fmla="*/ 2574925 w 5638800"/>
              <a:gd name="connsiteY12" fmla="*/ 3089275 h 3121767"/>
              <a:gd name="connsiteX13" fmla="*/ 2733675 w 5638800"/>
              <a:gd name="connsiteY13" fmla="*/ 3038475 h 3121767"/>
              <a:gd name="connsiteX14" fmla="*/ 2914650 w 5638800"/>
              <a:gd name="connsiteY14" fmla="*/ 2952750 h 3121767"/>
              <a:gd name="connsiteX15" fmla="*/ 3114675 w 5638800"/>
              <a:gd name="connsiteY15" fmla="*/ 2844800 h 3121767"/>
              <a:gd name="connsiteX16" fmla="*/ 3448050 w 5638800"/>
              <a:gd name="connsiteY16" fmla="*/ 2641600 h 3121767"/>
              <a:gd name="connsiteX17" fmla="*/ 3705225 w 5638800"/>
              <a:gd name="connsiteY17" fmla="*/ 2470150 h 3121767"/>
              <a:gd name="connsiteX18" fmla="*/ 4016375 w 5638800"/>
              <a:gd name="connsiteY18" fmla="*/ 2232025 h 3121767"/>
              <a:gd name="connsiteX19" fmla="*/ 4406900 w 5638800"/>
              <a:gd name="connsiteY19" fmla="*/ 1898650 h 3121767"/>
              <a:gd name="connsiteX20" fmla="*/ 4778375 w 5638800"/>
              <a:gd name="connsiteY20" fmla="*/ 1539875 h 3121767"/>
              <a:gd name="connsiteX21" fmla="*/ 5073650 w 5638800"/>
              <a:gd name="connsiteY21" fmla="*/ 1228725 h 3121767"/>
              <a:gd name="connsiteX22" fmla="*/ 5362575 w 5638800"/>
              <a:gd name="connsiteY22" fmla="*/ 898525 h 3121767"/>
              <a:gd name="connsiteX23" fmla="*/ 5638800 w 5638800"/>
              <a:gd name="connsiteY23" fmla="*/ 571500 h 312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38800" h="3121767">
                <a:moveTo>
                  <a:pt x="0" y="0"/>
                </a:moveTo>
                <a:cubicBezTo>
                  <a:pt x="54504" y="117210"/>
                  <a:pt x="109008" y="234421"/>
                  <a:pt x="171450" y="358775"/>
                </a:cubicBezTo>
                <a:cubicBezTo>
                  <a:pt x="233892" y="483129"/>
                  <a:pt x="301096" y="608542"/>
                  <a:pt x="374650" y="746125"/>
                </a:cubicBezTo>
                <a:cubicBezTo>
                  <a:pt x="448204" y="883708"/>
                  <a:pt x="528108" y="1036108"/>
                  <a:pt x="612775" y="1184275"/>
                </a:cubicBezTo>
                <a:cubicBezTo>
                  <a:pt x="697442" y="1332442"/>
                  <a:pt x="791633" y="1494367"/>
                  <a:pt x="882650" y="1635125"/>
                </a:cubicBezTo>
                <a:cubicBezTo>
                  <a:pt x="973667" y="1775883"/>
                  <a:pt x="1072092" y="1908704"/>
                  <a:pt x="1158875" y="2028825"/>
                </a:cubicBezTo>
                <a:cubicBezTo>
                  <a:pt x="1245658" y="2148946"/>
                  <a:pt x="1320800" y="2254779"/>
                  <a:pt x="1403350" y="2355850"/>
                </a:cubicBezTo>
                <a:cubicBezTo>
                  <a:pt x="1485900" y="2456921"/>
                  <a:pt x="1570038" y="2549525"/>
                  <a:pt x="1654175" y="2635250"/>
                </a:cubicBezTo>
                <a:cubicBezTo>
                  <a:pt x="1738313" y="2720975"/>
                  <a:pt x="1829858" y="2803525"/>
                  <a:pt x="1908175" y="2870200"/>
                </a:cubicBezTo>
                <a:cubicBezTo>
                  <a:pt x="1986492" y="2936875"/>
                  <a:pt x="2061633" y="2996142"/>
                  <a:pt x="2124075" y="3035300"/>
                </a:cubicBezTo>
                <a:cubicBezTo>
                  <a:pt x="2186517" y="3074458"/>
                  <a:pt x="2235200" y="3090863"/>
                  <a:pt x="2282825" y="3105150"/>
                </a:cubicBezTo>
                <a:cubicBezTo>
                  <a:pt x="2330450" y="3119437"/>
                  <a:pt x="2361142" y="3123671"/>
                  <a:pt x="2409825" y="3121025"/>
                </a:cubicBezTo>
                <a:cubicBezTo>
                  <a:pt x="2458508" y="3118379"/>
                  <a:pt x="2520950" y="3103033"/>
                  <a:pt x="2574925" y="3089275"/>
                </a:cubicBezTo>
                <a:cubicBezTo>
                  <a:pt x="2628900" y="3075517"/>
                  <a:pt x="2677054" y="3061229"/>
                  <a:pt x="2733675" y="3038475"/>
                </a:cubicBezTo>
                <a:cubicBezTo>
                  <a:pt x="2790296" y="3015721"/>
                  <a:pt x="2851150" y="2985029"/>
                  <a:pt x="2914650" y="2952750"/>
                </a:cubicBezTo>
                <a:cubicBezTo>
                  <a:pt x="2978150" y="2920471"/>
                  <a:pt x="3025775" y="2896658"/>
                  <a:pt x="3114675" y="2844800"/>
                </a:cubicBezTo>
                <a:cubicBezTo>
                  <a:pt x="3203575" y="2792942"/>
                  <a:pt x="3349625" y="2704042"/>
                  <a:pt x="3448050" y="2641600"/>
                </a:cubicBezTo>
                <a:cubicBezTo>
                  <a:pt x="3546475" y="2579158"/>
                  <a:pt x="3610504" y="2538413"/>
                  <a:pt x="3705225" y="2470150"/>
                </a:cubicBezTo>
                <a:cubicBezTo>
                  <a:pt x="3799946" y="2401888"/>
                  <a:pt x="3899429" y="2327275"/>
                  <a:pt x="4016375" y="2232025"/>
                </a:cubicBezTo>
                <a:cubicBezTo>
                  <a:pt x="4133321" y="2136775"/>
                  <a:pt x="4279900" y="2014008"/>
                  <a:pt x="4406900" y="1898650"/>
                </a:cubicBezTo>
                <a:cubicBezTo>
                  <a:pt x="4533900" y="1783292"/>
                  <a:pt x="4667250" y="1651529"/>
                  <a:pt x="4778375" y="1539875"/>
                </a:cubicBezTo>
                <a:cubicBezTo>
                  <a:pt x="4889500" y="1428221"/>
                  <a:pt x="4976284" y="1335616"/>
                  <a:pt x="5073650" y="1228725"/>
                </a:cubicBezTo>
                <a:cubicBezTo>
                  <a:pt x="5171016" y="1121834"/>
                  <a:pt x="5268383" y="1008063"/>
                  <a:pt x="5362575" y="898525"/>
                </a:cubicBezTo>
                <a:cubicBezTo>
                  <a:pt x="5456767" y="788988"/>
                  <a:pt x="5547783" y="680244"/>
                  <a:pt x="5638800" y="57150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CE2E58-A404-66A4-01A2-5F98538CBF36}"/>
              </a:ext>
            </a:extLst>
          </p:cNvPr>
          <p:cNvSpPr/>
          <p:nvPr/>
        </p:nvSpPr>
        <p:spPr>
          <a:xfrm>
            <a:off x="1062865" y="3989714"/>
            <a:ext cx="4497222" cy="1464281"/>
          </a:xfrm>
          <a:custGeom>
            <a:avLst/>
            <a:gdLst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43100 w 5670550"/>
              <a:gd name="connsiteY7" fmla="*/ 1727200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9070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74825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92350 w 5670550"/>
              <a:gd name="connsiteY9" fmla="*/ 1673225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16175 w 5670550"/>
              <a:gd name="connsiteY10" fmla="*/ 167640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60625 w 5670550"/>
              <a:gd name="connsiteY10" fmla="*/ 1682750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60600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  <a:gd name="connsiteX0" fmla="*/ 0 w 5670550"/>
              <a:gd name="connsiteY0" fmla="*/ 1727200 h 1846313"/>
              <a:gd name="connsiteX1" fmla="*/ 231775 w 5670550"/>
              <a:gd name="connsiteY1" fmla="*/ 1774825 h 1846313"/>
              <a:gd name="connsiteX2" fmla="*/ 508000 w 5670550"/>
              <a:gd name="connsiteY2" fmla="*/ 1812925 h 1846313"/>
              <a:gd name="connsiteX3" fmla="*/ 777875 w 5670550"/>
              <a:gd name="connsiteY3" fmla="*/ 1831975 h 1846313"/>
              <a:gd name="connsiteX4" fmla="*/ 1025525 w 5670550"/>
              <a:gd name="connsiteY4" fmla="*/ 1838325 h 1846313"/>
              <a:gd name="connsiteX5" fmla="*/ 1393825 w 5670550"/>
              <a:gd name="connsiteY5" fmla="*/ 1825625 h 1846313"/>
              <a:gd name="connsiteX6" fmla="*/ 1708150 w 5670550"/>
              <a:gd name="connsiteY6" fmla="*/ 1784350 h 1846313"/>
              <a:gd name="connsiteX7" fmla="*/ 1908175 w 5670550"/>
              <a:gd name="connsiteY7" fmla="*/ 1736725 h 1846313"/>
              <a:gd name="connsiteX8" fmla="*/ 2085975 w 5670550"/>
              <a:gd name="connsiteY8" fmla="*/ 1698625 h 1846313"/>
              <a:gd name="connsiteX9" fmla="*/ 2282825 w 5670550"/>
              <a:gd name="connsiteY9" fmla="*/ 1676400 h 1846313"/>
              <a:gd name="connsiteX10" fmla="*/ 2451100 w 5670550"/>
              <a:gd name="connsiteY10" fmla="*/ 1692275 h 1846313"/>
              <a:gd name="connsiteX11" fmla="*/ 2635250 w 5670550"/>
              <a:gd name="connsiteY11" fmla="*/ 1736725 h 1846313"/>
              <a:gd name="connsiteX12" fmla="*/ 2800350 w 5670550"/>
              <a:gd name="connsiteY12" fmla="*/ 1787525 h 1846313"/>
              <a:gd name="connsiteX13" fmla="*/ 3022600 w 5670550"/>
              <a:gd name="connsiteY13" fmla="*/ 1828800 h 1846313"/>
              <a:gd name="connsiteX14" fmla="*/ 3228975 w 5670550"/>
              <a:gd name="connsiteY14" fmla="*/ 1844675 h 1846313"/>
              <a:gd name="connsiteX15" fmla="*/ 3467100 w 5670550"/>
              <a:gd name="connsiteY15" fmla="*/ 1841500 h 1846313"/>
              <a:gd name="connsiteX16" fmla="*/ 3667125 w 5670550"/>
              <a:gd name="connsiteY16" fmla="*/ 1806575 h 1846313"/>
              <a:gd name="connsiteX17" fmla="*/ 3902075 w 5670550"/>
              <a:gd name="connsiteY17" fmla="*/ 1727200 h 1846313"/>
              <a:gd name="connsiteX18" fmla="*/ 4168775 w 5670550"/>
              <a:gd name="connsiteY18" fmla="*/ 1600200 h 1846313"/>
              <a:gd name="connsiteX19" fmla="*/ 4422775 w 5670550"/>
              <a:gd name="connsiteY19" fmla="*/ 1438275 h 1846313"/>
              <a:gd name="connsiteX20" fmla="*/ 4613275 w 5670550"/>
              <a:gd name="connsiteY20" fmla="*/ 1285875 h 1846313"/>
              <a:gd name="connsiteX21" fmla="*/ 4829175 w 5670550"/>
              <a:gd name="connsiteY21" fmla="*/ 1082675 h 1846313"/>
              <a:gd name="connsiteX22" fmla="*/ 5051425 w 5670550"/>
              <a:gd name="connsiteY22" fmla="*/ 838200 h 1846313"/>
              <a:gd name="connsiteX23" fmla="*/ 5194300 w 5670550"/>
              <a:gd name="connsiteY23" fmla="*/ 669925 h 1846313"/>
              <a:gd name="connsiteX24" fmla="*/ 5359400 w 5670550"/>
              <a:gd name="connsiteY24" fmla="*/ 463550 h 1846313"/>
              <a:gd name="connsiteX25" fmla="*/ 5556250 w 5670550"/>
              <a:gd name="connsiteY25" fmla="*/ 184150 h 1846313"/>
              <a:gd name="connsiteX26" fmla="*/ 5670550 w 5670550"/>
              <a:gd name="connsiteY26" fmla="*/ 0 h 184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70550" h="1846313">
                <a:moveTo>
                  <a:pt x="0" y="1727200"/>
                </a:moveTo>
                <a:cubicBezTo>
                  <a:pt x="73554" y="1743869"/>
                  <a:pt x="147108" y="1760538"/>
                  <a:pt x="231775" y="1774825"/>
                </a:cubicBezTo>
                <a:cubicBezTo>
                  <a:pt x="316442" y="1789112"/>
                  <a:pt x="416983" y="1803400"/>
                  <a:pt x="508000" y="1812925"/>
                </a:cubicBezTo>
                <a:cubicBezTo>
                  <a:pt x="599017" y="1822450"/>
                  <a:pt x="691621" y="1827742"/>
                  <a:pt x="777875" y="1831975"/>
                </a:cubicBezTo>
                <a:cubicBezTo>
                  <a:pt x="864129" y="1836208"/>
                  <a:pt x="922867" y="1839383"/>
                  <a:pt x="1025525" y="1838325"/>
                </a:cubicBezTo>
                <a:cubicBezTo>
                  <a:pt x="1128183" y="1837267"/>
                  <a:pt x="1280054" y="1834621"/>
                  <a:pt x="1393825" y="1825625"/>
                </a:cubicBezTo>
                <a:cubicBezTo>
                  <a:pt x="1507596" y="1816629"/>
                  <a:pt x="1622425" y="1799167"/>
                  <a:pt x="1708150" y="1784350"/>
                </a:cubicBezTo>
                <a:cubicBezTo>
                  <a:pt x="1793875" y="1769533"/>
                  <a:pt x="1845204" y="1751012"/>
                  <a:pt x="1908175" y="1736725"/>
                </a:cubicBezTo>
                <a:cubicBezTo>
                  <a:pt x="1971146" y="1722438"/>
                  <a:pt x="2023533" y="1708679"/>
                  <a:pt x="2085975" y="1698625"/>
                </a:cubicBezTo>
                <a:cubicBezTo>
                  <a:pt x="2148417" y="1688571"/>
                  <a:pt x="2221971" y="1677458"/>
                  <a:pt x="2282825" y="1676400"/>
                </a:cubicBezTo>
                <a:cubicBezTo>
                  <a:pt x="2343679" y="1675342"/>
                  <a:pt x="2392363" y="1682221"/>
                  <a:pt x="2451100" y="1692275"/>
                </a:cubicBezTo>
                <a:cubicBezTo>
                  <a:pt x="2509837" y="1702329"/>
                  <a:pt x="2577042" y="1720850"/>
                  <a:pt x="2635250" y="1736725"/>
                </a:cubicBezTo>
                <a:cubicBezTo>
                  <a:pt x="2693458" y="1752600"/>
                  <a:pt x="2735792" y="1772179"/>
                  <a:pt x="2800350" y="1787525"/>
                </a:cubicBezTo>
                <a:cubicBezTo>
                  <a:pt x="2864908" y="1802871"/>
                  <a:pt x="2951163" y="1819275"/>
                  <a:pt x="3022600" y="1828800"/>
                </a:cubicBezTo>
                <a:cubicBezTo>
                  <a:pt x="3094038" y="1838325"/>
                  <a:pt x="3154892" y="1842558"/>
                  <a:pt x="3228975" y="1844675"/>
                </a:cubicBezTo>
                <a:cubicBezTo>
                  <a:pt x="3303058" y="1846792"/>
                  <a:pt x="3394075" y="1847850"/>
                  <a:pt x="3467100" y="1841500"/>
                </a:cubicBezTo>
                <a:cubicBezTo>
                  <a:pt x="3540125" y="1835150"/>
                  <a:pt x="3594629" y="1825625"/>
                  <a:pt x="3667125" y="1806575"/>
                </a:cubicBezTo>
                <a:cubicBezTo>
                  <a:pt x="3739621" y="1787525"/>
                  <a:pt x="3818467" y="1761596"/>
                  <a:pt x="3902075" y="1727200"/>
                </a:cubicBezTo>
                <a:cubicBezTo>
                  <a:pt x="3985683" y="1692804"/>
                  <a:pt x="4081992" y="1648354"/>
                  <a:pt x="4168775" y="1600200"/>
                </a:cubicBezTo>
                <a:cubicBezTo>
                  <a:pt x="4255558" y="1552046"/>
                  <a:pt x="4348692" y="1490662"/>
                  <a:pt x="4422775" y="1438275"/>
                </a:cubicBezTo>
                <a:cubicBezTo>
                  <a:pt x="4496858" y="1385888"/>
                  <a:pt x="4545542" y="1345142"/>
                  <a:pt x="4613275" y="1285875"/>
                </a:cubicBezTo>
                <a:cubicBezTo>
                  <a:pt x="4681008" y="1226608"/>
                  <a:pt x="4756150" y="1157287"/>
                  <a:pt x="4829175" y="1082675"/>
                </a:cubicBezTo>
                <a:cubicBezTo>
                  <a:pt x="4902200" y="1008062"/>
                  <a:pt x="4990571" y="906992"/>
                  <a:pt x="5051425" y="838200"/>
                </a:cubicBezTo>
                <a:cubicBezTo>
                  <a:pt x="5112279" y="769408"/>
                  <a:pt x="5142971" y="732367"/>
                  <a:pt x="5194300" y="669925"/>
                </a:cubicBezTo>
                <a:cubicBezTo>
                  <a:pt x="5245629" y="607483"/>
                  <a:pt x="5299075" y="544512"/>
                  <a:pt x="5359400" y="463550"/>
                </a:cubicBezTo>
                <a:cubicBezTo>
                  <a:pt x="5419725" y="382587"/>
                  <a:pt x="5504392" y="261408"/>
                  <a:pt x="5556250" y="184150"/>
                </a:cubicBezTo>
                <a:cubicBezTo>
                  <a:pt x="5608108" y="106892"/>
                  <a:pt x="5639329" y="53446"/>
                  <a:pt x="5670550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2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E6F5D8-ACBC-B768-5711-70370E725FA9}"/>
              </a:ext>
            </a:extLst>
          </p:cNvPr>
          <p:cNvSpPr/>
          <p:nvPr/>
        </p:nvSpPr>
        <p:spPr>
          <a:xfrm>
            <a:off x="2095655" y="4394526"/>
            <a:ext cx="829732" cy="733928"/>
          </a:xfrm>
          <a:custGeom>
            <a:avLst/>
            <a:gdLst>
              <a:gd name="connsiteX0" fmla="*/ 0 w 829248"/>
              <a:gd name="connsiteY0" fmla="*/ 0 h 731168"/>
              <a:gd name="connsiteX1" fmla="*/ 169333 w 829248"/>
              <a:gd name="connsiteY1" fmla="*/ 186266 h 731168"/>
              <a:gd name="connsiteX2" fmla="*/ 304800 w 829248"/>
              <a:gd name="connsiteY2" fmla="*/ 334433 h 731168"/>
              <a:gd name="connsiteX3" fmla="*/ 452966 w 829248"/>
              <a:gd name="connsiteY3" fmla="*/ 478366 h 731168"/>
              <a:gd name="connsiteX4" fmla="*/ 643466 w 829248"/>
              <a:gd name="connsiteY4" fmla="*/ 635000 h 731168"/>
              <a:gd name="connsiteX5" fmla="*/ 808566 w 829248"/>
              <a:gd name="connsiteY5" fmla="*/ 719666 h 731168"/>
              <a:gd name="connsiteX6" fmla="*/ 821266 w 829248"/>
              <a:gd name="connsiteY6" fmla="*/ 728133 h 7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248" h="731168">
                <a:moveTo>
                  <a:pt x="0" y="0"/>
                </a:moveTo>
                <a:lnTo>
                  <a:pt x="169333" y="186266"/>
                </a:lnTo>
                <a:cubicBezTo>
                  <a:pt x="220133" y="242005"/>
                  <a:pt x="257528" y="285750"/>
                  <a:pt x="304800" y="334433"/>
                </a:cubicBezTo>
                <a:cubicBezTo>
                  <a:pt x="352072" y="383116"/>
                  <a:pt x="396522" y="428272"/>
                  <a:pt x="452966" y="478366"/>
                </a:cubicBezTo>
                <a:cubicBezTo>
                  <a:pt x="509410" y="528460"/>
                  <a:pt x="584199" y="594783"/>
                  <a:pt x="643466" y="635000"/>
                </a:cubicBezTo>
                <a:cubicBezTo>
                  <a:pt x="702733" y="675217"/>
                  <a:pt x="778933" y="704144"/>
                  <a:pt x="808566" y="719666"/>
                </a:cubicBezTo>
                <a:cubicBezTo>
                  <a:pt x="838199" y="735188"/>
                  <a:pt x="829732" y="731660"/>
                  <a:pt x="821266" y="728133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E72053-8F74-8386-703B-2A853F2411B8}"/>
              </a:ext>
            </a:extLst>
          </p:cNvPr>
          <p:cNvSpPr/>
          <p:nvPr/>
        </p:nvSpPr>
        <p:spPr>
          <a:xfrm>
            <a:off x="2874589" y="5025292"/>
            <a:ext cx="1837266" cy="425000"/>
          </a:xfrm>
          <a:custGeom>
            <a:avLst/>
            <a:gdLst>
              <a:gd name="connsiteX0" fmla="*/ 0 w 1794934"/>
              <a:gd name="connsiteY0" fmla="*/ 292100 h 425000"/>
              <a:gd name="connsiteX1" fmla="*/ 169334 w 1794934"/>
              <a:gd name="connsiteY1" fmla="*/ 309034 h 425000"/>
              <a:gd name="connsiteX2" fmla="*/ 338667 w 1794934"/>
              <a:gd name="connsiteY2" fmla="*/ 364067 h 425000"/>
              <a:gd name="connsiteX3" fmla="*/ 512234 w 1794934"/>
              <a:gd name="connsiteY3" fmla="*/ 406400 h 425000"/>
              <a:gd name="connsiteX4" fmla="*/ 719667 w 1794934"/>
              <a:gd name="connsiteY4" fmla="*/ 423334 h 425000"/>
              <a:gd name="connsiteX5" fmla="*/ 889000 w 1794934"/>
              <a:gd name="connsiteY5" fmla="*/ 419100 h 425000"/>
              <a:gd name="connsiteX6" fmla="*/ 1138767 w 1794934"/>
              <a:gd name="connsiteY6" fmla="*/ 376767 h 425000"/>
              <a:gd name="connsiteX7" fmla="*/ 1388534 w 1794934"/>
              <a:gd name="connsiteY7" fmla="*/ 270934 h 425000"/>
              <a:gd name="connsiteX8" fmla="*/ 1617134 w 1794934"/>
              <a:gd name="connsiteY8" fmla="*/ 139700 h 425000"/>
              <a:gd name="connsiteX9" fmla="*/ 1794934 w 1794934"/>
              <a:gd name="connsiteY9" fmla="*/ 0 h 4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4934" h="425000">
                <a:moveTo>
                  <a:pt x="0" y="292100"/>
                </a:moveTo>
                <a:cubicBezTo>
                  <a:pt x="56445" y="294570"/>
                  <a:pt x="112890" y="297040"/>
                  <a:pt x="169334" y="309034"/>
                </a:cubicBezTo>
                <a:cubicBezTo>
                  <a:pt x="225778" y="321028"/>
                  <a:pt x="281517" y="347839"/>
                  <a:pt x="338667" y="364067"/>
                </a:cubicBezTo>
                <a:cubicBezTo>
                  <a:pt x="395817" y="380295"/>
                  <a:pt x="448734" y="396522"/>
                  <a:pt x="512234" y="406400"/>
                </a:cubicBezTo>
                <a:cubicBezTo>
                  <a:pt x="575734" y="416278"/>
                  <a:pt x="656873" y="421217"/>
                  <a:pt x="719667" y="423334"/>
                </a:cubicBezTo>
                <a:cubicBezTo>
                  <a:pt x="782461" y="425451"/>
                  <a:pt x="819150" y="426861"/>
                  <a:pt x="889000" y="419100"/>
                </a:cubicBezTo>
                <a:cubicBezTo>
                  <a:pt x="958850" y="411339"/>
                  <a:pt x="1055511" y="401461"/>
                  <a:pt x="1138767" y="376767"/>
                </a:cubicBezTo>
                <a:cubicBezTo>
                  <a:pt x="1222023" y="352073"/>
                  <a:pt x="1308806" y="310445"/>
                  <a:pt x="1388534" y="270934"/>
                </a:cubicBezTo>
                <a:cubicBezTo>
                  <a:pt x="1468262" y="231423"/>
                  <a:pt x="1549401" y="184856"/>
                  <a:pt x="1617134" y="139700"/>
                </a:cubicBezTo>
                <a:cubicBezTo>
                  <a:pt x="1684867" y="94544"/>
                  <a:pt x="1739900" y="47272"/>
                  <a:pt x="1794934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9FB308-9CB6-BB11-0BA8-3E111E314A60}"/>
              </a:ext>
            </a:extLst>
          </p:cNvPr>
          <p:cNvCxnSpPr>
            <a:cxnSpLocks/>
          </p:cNvCxnSpPr>
          <p:nvPr/>
        </p:nvCxnSpPr>
        <p:spPr>
          <a:xfrm>
            <a:off x="2895752" y="5079725"/>
            <a:ext cx="0" cy="263066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/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B7C16-D487-E129-918C-671910F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79" y="6074688"/>
                <a:ext cx="230832" cy="307777"/>
              </a:xfrm>
              <a:prstGeom prst="rect">
                <a:avLst/>
              </a:prstGeom>
              <a:blipFill>
                <a:blip r:embed="rId3"/>
                <a:stretch>
                  <a:fillRect l="-26316" r="-2631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/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C88922-695B-7CB8-AF11-A11F674E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23" y="1549058"/>
                <a:ext cx="4510850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C573B37-F8D0-CBD8-479A-70D6DE0CBDB6}"/>
              </a:ext>
            </a:extLst>
          </p:cNvPr>
          <p:cNvSpPr/>
          <p:nvPr/>
        </p:nvSpPr>
        <p:spPr>
          <a:xfrm>
            <a:off x="1447800" y="3368040"/>
            <a:ext cx="632460" cy="990600"/>
          </a:xfrm>
          <a:custGeom>
            <a:avLst/>
            <a:gdLst>
              <a:gd name="connsiteX0" fmla="*/ 632460 w 632460"/>
              <a:gd name="connsiteY0" fmla="*/ 990600 h 990600"/>
              <a:gd name="connsiteX1" fmla="*/ 281940 w 632460"/>
              <a:gd name="connsiteY1" fmla="*/ 495300 h 990600"/>
              <a:gd name="connsiteX2" fmla="*/ 0 w 632460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460" h="990600">
                <a:moveTo>
                  <a:pt x="632460" y="990600"/>
                </a:moveTo>
                <a:cubicBezTo>
                  <a:pt x="509905" y="825500"/>
                  <a:pt x="387350" y="660400"/>
                  <a:pt x="281940" y="495300"/>
                </a:cubicBezTo>
                <a:cubicBezTo>
                  <a:pt x="176530" y="330200"/>
                  <a:pt x="88265" y="165100"/>
                  <a:pt x="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BBAB93-CE4F-21B9-C64F-5A20B6B027B4}"/>
              </a:ext>
            </a:extLst>
          </p:cNvPr>
          <p:cNvSpPr/>
          <p:nvPr/>
        </p:nvSpPr>
        <p:spPr>
          <a:xfrm>
            <a:off x="4709160" y="4274820"/>
            <a:ext cx="670560" cy="746760"/>
          </a:xfrm>
          <a:custGeom>
            <a:avLst/>
            <a:gdLst>
              <a:gd name="connsiteX0" fmla="*/ 0 w 670560"/>
              <a:gd name="connsiteY0" fmla="*/ 746760 h 746760"/>
              <a:gd name="connsiteX1" fmla="*/ 213360 w 670560"/>
              <a:gd name="connsiteY1" fmla="*/ 548640 h 746760"/>
              <a:gd name="connsiteX2" fmla="*/ 480060 w 670560"/>
              <a:gd name="connsiteY2" fmla="*/ 243840 h 746760"/>
              <a:gd name="connsiteX3" fmla="*/ 670560 w 670560"/>
              <a:gd name="connsiteY3" fmla="*/ 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746760">
                <a:moveTo>
                  <a:pt x="0" y="746760"/>
                </a:moveTo>
                <a:cubicBezTo>
                  <a:pt x="66675" y="689610"/>
                  <a:pt x="133350" y="632460"/>
                  <a:pt x="213360" y="548640"/>
                </a:cubicBezTo>
                <a:cubicBezTo>
                  <a:pt x="293370" y="464820"/>
                  <a:pt x="403860" y="335280"/>
                  <a:pt x="480060" y="243840"/>
                </a:cubicBezTo>
                <a:cubicBezTo>
                  <a:pt x="556260" y="152400"/>
                  <a:pt x="613410" y="76200"/>
                  <a:pt x="670560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1EF657-586E-A1CD-D400-D13FD35258CB}"/>
              </a:ext>
            </a:extLst>
          </p:cNvPr>
          <p:cNvSpPr/>
          <p:nvPr/>
        </p:nvSpPr>
        <p:spPr>
          <a:xfrm>
            <a:off x="3554635" y="5363391"/>
            <a:ext cx="188632" cy="188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BD48C-B7F5-196D-2FD0-4056D5278804}"/>
              </a:ext>
            </a:extLst>
          </p:cNvPr>
          <p:cNvSpPr txBox="1"/>
          <p:nvPr/>
        </p:nvSpPr>
        <p:spPr>
          <a:xfrm>
            <a:off x="3470280" y="3884399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A2C67-F21B-756F-EE12-F185E4B47C78}"/>
              </a:ext>
            </a:extLst>
          </p:cNvPr>
          <p:cNvSpPr txBox="1"/>
          <p:nvPr/>
        </p:nvSpPr>
        <p:spPr>
          <a:xfrm>
            <a:off x="6294743" y="2650594"/>
            <a:ext cx="441146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5231C-B85E-BBC6-798D-5B2B38FF11C6}"/>
              </a:ext>
            </a:extLst>
          </p:cNvPr>
          <p:cNvCxnSpPr/>
          <p:nvPr/>
        </p:nvCxnSpPr>
        <p:spPr>
          <a:xfrm flipV="1">
            <a:off x="7674179" y="2593163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220C50-B1F6-E66F-51CA-2D3216C83CEA}"/>
              </a:ext>
            </a:extLst>
          </p:cNvPr>
          <p:cNvCxnSpPr/>
          <p:nvPr/>
        </p:nvCxnSpPr>
        <p:spPr>
          <a:xfrm>
            <a:off x="7660927" y="4273734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A5F94E-6F55-B901-A47E-312DB823EFAA}"/>
              </a:ext>
            </a:extLst>
          </p:cNvPr>
          <p:cNvCxnSpPr/>
          <p:nvPr/>
        </p:nvCxnSpPr>
        <p:spPr>
          <a:xfrm flipV="1">
            <a:off x="7700683" y="4825741"/>
            <a:ext cx="0" cy="1691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A09A90-64BA-6C4E-4B96-B5DBFD9E3D7D}"/>
              </a:ext>
            </a:extLst>
          </p:cNvPr>
          <p:cNvCxnSpPr/>
          <p:nvPr/>
        </p:nvCxnSpPr>
        <p:spPr>
          <a:xfrm>
            <a:off x="7700683" y="6493060"/>
            <a:ext cx="35515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/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CDC946-7F06-8DAC-A724-FC02526B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017" y="4117527"/>
                <a:ext cx="160172" cy="307777"/>
              </a:xfrm>
              <a:prstGeom prst="rect">
                <a:avLst/>
              </a:prstGeom>
              <a:blipFill>
                <a:blip r:embed="rId5"/>
                <a:stretch>
                  <a:fillRect l="-34615" r="-3076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/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153396-C84D-DF3B-2A7D-1C158CE0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157" y="6363403"/>
                <a:ext cx="160172" cy="307777"/>
              </a:xfrm>
              <a:prstGeom prst="rect">
                <a:avLst/>
              </a:prstGeom>
              <a:blipFill>
                <a:blip r:embed="rId6"/>
                <a:stretch>
                  <a:fillRect l="-34615" r="-30769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015DEAA-A1C6-564A-E218-8D9876ADB7C3}"/>
              </a:ext>
            </a:extLst>
          </p:cNvPr>
          <p:cNvSpPr txBox="1"/>
          <p:nvPr/>
        </p:nvSpPr>
        <p:spPr>
          <a:xfrm rot="16200000">
            <a:off x="6907428" y="3183039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901CEA-3309-D4F5-DE6B-6ADD5DD47739}"/>
              </a:ext>
            </a:extLst>
          </p:cNvPr>
          <p:cNvSpPr txBox="1"/>
          <p:nvPr/>
        </p:nvSpPr>
        <p:spPr>
          <a:xfrm rot="16200000">
            <a:off x="6907428" y="541040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anose="020B0604020202020204" pitchFamily="34" charset="0"/>
                <a:cs typeface="Helvetica" panose="020B0604020202020204" pitchFamily="34" charset="0"/>
              </a:rPr>
              <a:t>POP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49BFC7-3DD7-1DCC-0C59-68400AFC20D0}"/>
              </a:ext>
            </a:extLst>
          </p:cNvPr>
          <p:cNvSpPr txBox="1"/>
          <p:nvPr/>
        </p:nvSpPr>
        <p:spPr>
          <a:xfrm>
            <a:off x="8564338" y="4576824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Actual dynamics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3491B0-A9C1-0E4F-B627-A40BA84E6690}"/>
              </a:ext>
            </a:extLst>
          </p:cNvPr>
          <p:cNvSpPr txBox="1"/>
          <p:nvPr/>
        </p:nvSpPr>
        <p:spPr>
          <a:xfrm>
            <a:off x="8564343" y="2290822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Traditional MQC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2F700D-8355-EE88-01D1-2B264EB1ECC6}"/>
              </a:ext>
            </a:extLst>
          </p:cNvPr>
          <p:cNvCxnSpPr>
            <a:cxnSpLocks/>
          </p:cNvCxnSpPr>
          <p:nvPr/>
        </p:nvCxnSpPr>
        <p:spPr>
          <a:xfrm>
            <a:off x="7871791" y="2996929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8899254-EAF6-7FDF-ACBD-5CE25B337393}"/>
              </a:ext>
            </a:extLst>
          </p:cNvPr>
          <p:cNvCxnSpPr>
            <a:cxnSpLocks/>
          </p:cNvCxnSpPr>
          <p:nvPr/>
        </p:nvCxnSpPr>
        <p:spPr>
          <a:xfrm>
            <a:off x="7871791" y="4031215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D78260B-4191-7133-3552-158FC2FBA174}"/>
              </a:ext>
            </a:extLst>
          </p:cNvPr>
          <p:cNvCxnSpPr>
            <a:cxnSpLocks/>
          </p:cNvCxnSpPr>
          <p:nvPr/>
        </p:nvCxnSpPr>
        <p:spPr>
          <a:xfrm>
            <a:off x="7871791" y="5224298"/>
            <a:ext cx="808383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42D345-D84C-04B8-E60F-0D521945119E}"/>
              </a:ext>
            </a:extLst>
          </p:cNvPr>
          <p:cNvCxnSpPr>
            <a:cxnSpLocks/>
          </p:cNvCxnSpPr>
          <p:nvPr/>
        </p:nvCxnSpPr>
        <p:spPr>
          <a:xfrm>
            <a:off x="7871791" y="6258584"/>
            <a:ext cx="80838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/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42BA8F-4B10-46F4-6CF1-D5D29F211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90" y="4394526"/>
                <a:ext cx="1322093" cy="369332"/>
              </a:xfrm>
              <a:prstGeom prst="rect">
                <a:avLst/>
              </a:prstGeom>
              <a:blipFill>
                <a:blip r:embed="rId7"/>
                <a:stretch>
                  <a:fillRect l="-5530" r="-1843" b="-1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0E5CD7-8B2D-DDF3-BC74-78F9C753DF33}"/>
              </a:ext>
            </a:extLst>
          </p:cNvPr>
          <p:cNvCxnSpPr>
            <a:cxnSpLocks/>
          </p:cNvCxnSpPr>
          <p:nvPr/>
        </p:nvCxnSpPr>
        <p:spPr>
          <a:xfrm>
            <a:off x="8640934" y="2984229"/>
            <a:ext cx="973852" cy="59717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8077A4-B41A-7CEA-AE6F-E523DF4BAC47}"/>
              </a:ext>
            </a:extLst>
          </p:cNvPr>
          <p:cNvCxnSpPr>
            <a:cxnSpLocks/>
          </p:cNvCxnSpPr>
          <p:nvPr/>
        </p:nvCxnSpPr>
        <p:spPr>
          <a:xfrm>
            <a:off x="8650880" y="5203554"/>
            <a:ext cx="973852" cy="59717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29BA004-4913-67C2-563F-ED717027A963}"/>
              </a:ext>
            </a:extLst>
          </p:cNvPr>
          <p:cNvCxnSpPr>
            <a:cxnSpLocks/>
          </p:cNvCxnSpPr>
          <p:nvPr/>
        </p:nvCxnSpPr>
        <p:spPr>
          <a:xfrm flipV="1">
            <a:off x="8646569" y="3424437"/>
            <a:ext cx="973852" cy="5971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C563A0-3C28-67A3-C019-682A07C6DA73}"/>
              </a:ext>
            </a:extLst>
          </p:cNvPr>
          <p:cNvCxnSpPr>
            <a:cxnSpLocks/>
          </p:cNvCxnSpPr>
          <p:nvPr/>
        </p:nvCxnSpPr>
        <p:spPr>
          <a:xfrm flipV="1">
            <a:off x="8644206" y="5662269"/>
            <a:ext cx="973852" cy="5971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48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4377</Words>
  <Application>Microsoft Office PowerPoint</Application>
  <PresentationFormat>Widescreen</PresentationFormat>
  <Paragraphs>526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</vt:lpstr>
      <vt:lpstr>Arial</vt:lpstr>
      <vt:lpstr>Cambria Math</vt:lpstr>
      <vt:lpstr>Helvetica</vt:lpstr>
      <vt:lpstr>Office Theme</vt:lpstr>
      <vt:lpstr>Mixed Quantum-Classical Methods based on Exact Factorization</vt:lpstr>
      <vt:lpstr>Outline</vt:lpstr>
      <vt:lpstr>PowerPoint Presentation</vt:lpstr>
      <vt:lpstr>Effective potential energy surfaces in the MQC methods</vt:lpstr>
      <vt:lpstr>Effective potential energy surfaces in the MQC methods</vt:lpstr>
      <vt:lpstr>Decoherence correction in the MQC methods</vt:lpstr>
      <vt:lpstr>Decoherence correction in the MQC methods</vt:lpstr>
      <vt:lpstr>Decoherence correction in the MQC methods</vt:lpstr>
      <vt:lpstr>Decoherence correction in the MQC methods</vt:lpstr>
      <vt:lpstr>Decoherence correction in the MQC methods</vt:lpstr>
      <vt:lpstr>Effective potential energy surfaces in the MQC methods</vt:lpstr>
      <vt:lpstr>PowerPoint Presentation</vt:lpstr>
      <vt:lpstr>XF ansatz</vt:lpstr>
      <vt:lpstr>XF ansatz</vt:lpstr>
      <vt:lpstr>Towards the MQC equations</vt:lpstr>
      <vt:lpstr>Towards the MQC equations</vt:lpstr>
      <vt:lpstr>Towards the MQC equations</vt:lpstr>
      <vt:lpstr>Towards the MQC equations</vt:lpstr>
      <vt:lpstr>Towards the MQC equations</vt:lpstr>
      <vt:lpstr>PowerPoint Presentation</vt:lpstr>
      <vt:lpstr>Coupled trajectory method (CTMQC)</vt:lpstr>
      <vt:lpstr>Coupled trajectory method (CTMQC)</vt:lpstr>
      <vt:lpstr>Coupled trajectory method (CTMQC)</vt:lpstr>
      <vt:lpstr>Coupled trajectory method (CTMQC)</vt:lpstr>
      <vt:lpstr>Coupled trajectory method (CTMQC)</vt:lpstr>
      <vt:lpstr>Coupled trajectory method (CTMQC)</vt:lpstr>
      <vt:lpstr>PowerPoint Presentation</vt:lpstr>
      <vt:lpstr>Necessity of the independent-trajectory algorithm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Surface hopping based on XF (SHXF)</vt:lpstr>
      <vt:lpstr>Mixed quantum-classical based on XF (MQCXF)</vt:lpstr>
      <vt:lpstr>Mixed quantum-classical based on XF (MQCXF)</vt:lpstr>
      <vt:lpstr>Time-dependent Gaussian widths</vt:lpstr>
      <vt:lpstr>PowerPoint Presentation</vt:lpstr>
      <vt:lpstr>The XF methods in Libra</vt:lpstr>
      <vt:lpstr>The XF methods in Libra</vt:lpstr>
      <vt:lpstr>The XF methods in Libra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Quantum-Classical Methods based on Exact Factorization</dc:title>
  <dc:creator>Daeho Han</dc:creator>
  <cp:lastModifiedBy>Daeho Han</cp:lastModifiedBy>
  <cp:revision>2</cp:revision>
  <dcterms:created xsi:type="dcterms:W3CDTF">2024-06-24T15:46:40Z</dcterms:created>
  <dcterms:modified xsi:type="dcterms:W3CDTF">2024-07-10T18:36:14Z</dcterms:modified>
</cp:coreProperties>
</file>